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1" r:id="rId3"/>
    <p:sldId id="299" r:id="rId4"/>
    <p:sldId id="300" r:id="rId5"/>
    <p:sldId id="301" r:id="rId6"/>
    <p:sldId id="273" r:id="rId7"/>
    <p:sldId id="302" r:id="rId8"/>
    <p:sldId id="279" r:id="rId9"/>
    <p:sldId id="298" r:id="rId10"/>
    <p:sldId id="280" r:id="rId11"/>
    <p:sldId id="281" r:id="rId12"/>
    <p:sldId id="303" r:id="rId13"/>
    <p:sldId id="272" r:id="rId14"/>
    <p:sldId id="274" r:id="rId15"/>
    <p:sldId id="275" r:id="rId16"/>
    <p:sldId id="276" r:id="rId17"/>
    <p:sldId id="257" r:id="rId18"/>
    <p:sldId id="258" r:id="rId19"/>
    <p:sldId id="277" r:id="rId20"/>
    <p:sldId id="278" r:id="rId21"/>
    <p:sldId id="261" r:id="rId22"/>
    <p:sldId id="282" r:id="rId23"/>
    <p:sldId id="260" r:id="rId24"/>
    <p:sldId id="283" r:id="rId25"/>
    <p:sldId id="304" r:id="rId26"/>
    <p:sldId id="284" r:id="rId27"/>
    <p:sldId id="288" r:id="rId28"/>
    <p:sldId id="289" r:id="rId29"/>
    <p:sldId id="285" r:id="rId30"/>
    <p:sldId id="286" r:id="rId31"/>
    <p:sldId id="287" r:id="rId32"/>
    <p:sldId id="290" r:id="rId33"/>
    <p:sldId id="262" r:id="rId34"/>
    <p:sldId id="295" r:id="rId35"/>
    <p:sldId id="263" r:id="rId36"/>
    <p:sldId id="292" r:id="rId37"/>
    <p:sldId id="264" r:id="rId38"/>
    <p:sldId id="293" r:id="rId39"/>
    <p:sldId id="265" r:id="rId40"/>
    <p:sldId id="294" r:id="rId41"/>
    <p:sldId id="266" r:id="rId42"/>
    <p:sldId id="296" r:id="rId43"/>
    <p:sldId id="267" r:id="rId44"/>
    <p:sldId id="305" r:id="rId45"/>
    <p:sldId id="306" r:id="rId46"/>
    <p:sldId id="3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5" d="100"/>
          <a:sy n="115" d="100"/>
        </p:scale>
        <p:origin x="336"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5F8960-5662-4EE0-A747-EA68510ADDA1}"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319380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5F8960-5662-4EE0-A747-EA68510ADDA1}"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300364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5F8960-5662-4EE0-A747-EA68510ADDA1}"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380802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32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18191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FE075-03B1-DD4E-87E4-E09C192ACC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B7532FD-DAED-2742-9759-813146735430}"/>
              </a:ext>
            </a:extLst>
          </p:cNvPr>
          <p:cNvPicPr>
            <a:picLocks noChangeAspect="1"/>
          </p:cNvPicPr>
          <p:nvPr userDrawn="1"/>
        </p:nvPicPr>
        <p:blipFill>
          <a:blip r:embed="rId3"/>
          <a:stretch>
            <a:fillRect/>
          </a:stretch>
        </p:blipFill>
        <p:spPr>
          <a:xfrm>
            <a:off x="168507" y="6014394"/>
            <a:ext cx="1836972" cy="918487"/>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32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02720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392438-59B4-8441-B464-30240E3D4D5B}"/>
              </a:ext>
            </a:extLst>
          </p:cNvPr>
          <p:cNvPicPr>
            <a:picLocks noChangeAspect="1"/>
          </p:cNvPicPr>
          <p:nvPr userDrawn="1"/>
        </p:nvPicPr>
        <p:blipFill>
          <a:blip r:embed="rId2"/>
          <a:stretch>
            <a:fillRect/>
          </a:stretch>
        </p:blipFill>
        <p:spPr>
          <a:xfrm>
            <a:off x="0" y="0"/>
            <a:ext cx="12326319" cy="6933555"/>
          </a:xfrm>
          <a:prstGeom prst="rect">
            <a:avLst/>
          </a:prstGeom>
        </p:spPr>
      </p:pic>
      <p:pic>
        <p:nvPicPr>
          <p:cNvPr id="8" name="Picture 7">
            <a:extLst>
              <a:ext uri="{FF2B5EF4-FFF2-40B4-BE49-F238E27FC236}">
                <a16:creationId xmlns:a16="http://schemas.microsoft.com/office/drawing/2014/main" id="{0C40B9C3-26BB-5743-AE45-55A2C2BCF2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8481" y="6236681"/>
            <a:ext cx="1537023" cy="47391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32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0844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294139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1ABE1B-87F5-2046-92A1-E92BA1BA1F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838200" y="516237"/>
            <a:ext cx="10515600" cy="1174451"/>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BFBC5C5E-7052-604D-91DA-8FCB4F91A8F5}"/>
              </a:ext>
            </a:extLst>
          </p:cNvPr>
          <p:cNvPicPr>
            <a:picLocks noChangeAspect="1"/>
          </p:cNvPicPr>
          <p:nvPr userDrawn="1"/>
        </p:nvPicPr>
        <p:blipFill>
          <a:blip r:embed="rId3"/>
          <a:stretch>
            <a:fillRect/>
          </a:stretch>
        </p:blipFill>
        <p:spPr>
          <a:xfrm>
            <a:off x="168507" y="6014394"/>
            <a:ext cx="1836972" cy="918487"/>
          </a:xfrm>
          <a:prstGeom prst="rect">
            <a:avLst/>
          </a:prstGeom>
        </p:spPr>
      </p:pic>
    </p:spTree>
    <p:extLst>
      <p:ext uri="{BB962C8B-B14F-4D97-AF65-F5344CB8AC3E}">
        <p14:creationId xmlns:p14="http://schemas.microsoft.com/office/powerpoint/2010/main" val="232274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lgn="ctr">
              <a:buNone/>
              <a:defRPr sz="3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146048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06059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7922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5F8960-5662-4EE0-A747-EA68510ADDA1}"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1003876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838200" y="5245427"/>
            <a:ext cx="10515600" cy="1178624"/>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57545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11334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4B29F7-FDAF-1746-A683-1A25139BE8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836612" y="516237"/>
            <a:ext cx="3935413" cy="1541163"/>
          </a:xfrm>
        </p:spPr>
        <p:txBody>
          <a:bodyPr anchor="t" anchorCtr="0"/>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3"/>
          <a:stretch>
            <a:fillRect/>
          </a:stretch>
        </p:blipFill>
        <p:spPr>
          <a:xfrm>
            <a:off x="168507" y="6014394"/>
            <a:ext cx="1836972" cy="918487"/>
          </a:xfrm>
          <a:prstGeom prst="rect">
            <a:avLst/>
          </a:prstGeom>
        </p:spPr>
      </p:pic>
    </p:spTree>
    <p:extLst>
      <p:ext uri="{BB962C8B-B14F-4D97-AF65-F5344CB8AC3E}">
        <p14:creationId xmlns:p14="http://schemas.microsoft.com/office/powerpoint/2010/main" val="2597223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C70344-A5C4-3948-86A1-54C7DF74DB3E}"/>
              </a:ext>
            </a:extLst>
          </p:cNvPr>
          <p:cNvPicPr>
            <a:picLocks noChangeAspect="1"/>
          </p:cNvPicPr>
          <p:nvPr userDrawn="1"/>
        </p:nvPicPr>
        <p:blipFill>
          <a:blip r:embed="rId2"/>
          <a:stretch>
            <a:fillRect/>
          </a:stretch>
        </p:blipFill>
        <p:spPr>
          <a:xfrm>
            <a:off x="0" y="0"/>
            <a:ext cx="12326319" cy="6933555"/>
          </a:xfrm>
          <a:prstGeom prst="rect">
            <a:avLst/>
          </a:prstGeom>
        </p:spPr>
      </p:pic>
      <p:pic>
        <p:nvPicPr>
          <p:cNvPr id="11" name="Picture 10">
            <a:extLst>
              <a:ext uri="{FF2B5EF4-FFF2-40B4-BE49-F238E27FC236}">
                <a16:creationId xmlns:a16="http://schemas.microsoft.com/office/drawing/2014/main" id="{6E23B34F-BF13-BA44-A9DE-D41DA694341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8481" y="6236681"/>
            <a:ext cx="1537023" cy="473915"/>
          </a:xfrm>
          <a:prstGeom prst="rect">
            <a:avLst/>
          </a:prstGeom>
        </p:spPr>
      </p:pic>
      <p:sp>
        <p:nvSpPr>
          <p:cNvPr id="2" name="Title 1"/>
          <p:cNvSpPr>
            <a:spLocks noGrp="1"/>
          </p:cNvSpPr>
          <p:nvPr>
            <p:ph type="title"/>
          </p:nvPr>
        </p:nvSpPr>
        <p:spPr>
          <a:xfrm>
            <a:off x="836612" y="516237"/>
            <a:ext cx="3935413" cy="1541163"/>
          </a:xfrm>
        </p:spPr>
        <p:txBody>
          <a:bodyPr anchor="t" anchorCtr="0"/>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24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65944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140" y="373448"/>
            <a:ext cx="4189885" cy="1683952"/>
          </a:xfrm>
        </p:spPr>
        <p:txBody>
          <a:bodyPr anchor="t" anchorCtr="0"/>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98103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1076937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19823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5F8960-5662-4EE0-A747-EA68510ADDA1}"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10901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5F8960-5662-4EE0-A747-EA68510ADDA1}" type="datetimeFigureOut">
              <a:rPr lang="en-US" smtClean="0"/>
              <a:t>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392553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5F8960-5662-4EE0-A747-EA68510ADDA1}" type="datetimeFigureOut">
              <a:rPr lang="en-US" smtClean="0"/>
              <a:t>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8039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5F8960-5662-4EE0-A747-EA68510ADDA1}" type="datetimeFigureOut">
              <a:rPr lang="en-US" smtClean="0"/>
              <a:t>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231127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F8960-5662-4EE0-A747-EA68510ADDA1}" type="datetimeFigureOut">
              <a:rPr lang="en-US" smtClean="0"/>
              <a:t>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425199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5F8960-5662-4EE0-A747-EA68510ADDA1}" type="datetimeFigureOut">
              <a:rPr lang="en-US" smtClean="0"/>
              <a:t>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107551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5F8960-5662-4EE0-A747-EA68510ADDA1}" type="datetimeFigureOut">
              <a:rPr lang="en-US" smtClean="0"/>
              <a:t>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1EE2D-13E4-439A-8D51-FA96117B3FCD}" type="slidenum">
              <a:rPr lang="en-US" smtClean="0"/>
              <a:t>‹#›</a:t>
            </a:fld>
            <a:endParaRPr lang="en-US"/>
          </a:p>
        </p:txBody>
      </p:sp>
    </p:spTree>
    <p:extLst>
      <p:ext uri="{BB962C8B-B14F-4D97-AF65-F5344CB8AC3E}">
        <p14:creationId xmlns:p14="http://schemas.microsoft.com/office/powerpoint/2010/main" val="233423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F8960-5662-4EE0-A747-EA68510ADDA1}" type="datetimeFigureOut">
              <a:rPr lang="en-US" smtClean="0"/>
              <a:t>2/7/22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1EE2D-13E4-439A-8D51-FA96117B3FCD}" type="slidenum">
              <a:rPr lang="en-US" smtClean="0"/>
              <a:t>‹#›</a:t>
            </a:fld>
            <a:endParaRPr lang="en-US"/>
          </a:p>
        </p:txBody>
      </p:sp>
    </p:spTree>
    <p:extLst>
      <p:ext uri="{BB962C8B-B14F-4D97-AF65-F5344CB8AC3E}">
        <p14:creationId xmlns:p14="http://schemas.microsoft.com/office/powerpoint/2010/main" val="212207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12064"/>
            <a:ext cx="10515600" cy="1178624"/>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B739911-0569-9C41-B066-03CD700AFE01}"/>
              </a:ext>
            </a:extLst>
          </p:cNvPr>
          <p:cNvPicPr>
            <a:picLocks noChangeAspect="1"/>
          </p:cNvPicPr>
          <p:nvPr userDrawn="1"/>
        </p:nvPicPr>
        <p:blipFill>
          <a:blip r:embed="rId17"/>
          <a:stretch>
            <a:fillRect/>
          </a:stretch>
        </p:blipFill>
        <p:spPr>
          <a:xfrm>
            <a:off x="168507" y="6014394"/>
            <a:ext cx="1836972" cy="918487"/>
          </a:xfrm>
          <a:prstGeom prst="rect">
            <a:avLst/>
          </a:prstGeom>
        </p:spPr>
      </p:pic>
    </p:spTree>
    <p:extLst>
      <p:ext uri="{BB962C8B-B14F-4D97-AF65-F5344CB8AC3E}">
        <p14:creationId xmlns:p14="http://schemas.microsoft.com/office/powerpoint/2010/main" val="32470101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1" y="1"/>
            <a:ext cx="12588425" cy="2422357"/>
          </a:xfrm>
        </p:spPr>
        <p:txBody>
          <a:bodyPr/>
          <a:lstStyle/>
          <a:p>
            <a:br>
              <a:rPr lang="en-US" sz="4800" b="1" dirty="0"/>
            </a:br>
            <a:br>
              <a:rPr lang="en-US" sz="4800" b="1" dirty="0"/>
            </a:br>
            <a:br>
              <a:rPr lang="en-US" sz="4800" b="1" dirty="0"/>
            </a:br>
            <a:r>
              <a:rPr lang="en-US" sz="4800" b="1" dirty="0"/>
              <a:t>A</a:t>
            </a:r>
            <a:r>
              <a:rPr lang="en-US" sz="3733" b="1" dirty="0"/>
              <a:t>nalyzing national datasets to inform policy and interventions regarding family support for persons with disability (</a:t>
            </a:r>
            <a:r>
              <a:rPr lang="en-US" sz="3733" b="1" dirty="0" err="1"/>
              <a:t>PWD</a:t>
            </a:r>
            <a:r>
              <a:rPr lang="en-US" sz="3733" b="1" dirty="0"/>
              <a:t>)  </a:t>
            </a:r>
            <a:br>
              <a:rPr lang="en-US" sz="3733" dirty="0"/>
            </a:br>
            <a:endParaRPr lang="en-US" sz="3733" dirty="0"/>
          </a:p>
        </p:txBody>
      </p:sp>
      <p:sp>
        <p:nvSpPr>
          <p:cNvPr id="3" name="Subtitle 2">
            <a:extLst>
              <a:ext uri="{FF2B5EF4-FFF2-40B4-BE49-F238E27FC236}">
                <a16:creationId xmlns:a16="http://schemas.microsoft.com/office/drawing/2014/main" id="{227D9085-070E-2946-9BEF-08CF29519CD3}"/>
              </a:ext>
            </a:extLst>
          </p:cNvPr>
          <p:cNvSpPr>
            <a:spLocks noGrp="1"/>
          </p:cNvSpPr>
          <p:nvPr>
            <p:ph type="subTitle" idx="1"/>
          </p:nvPr>
        </p:nvSpPr>
        <p:spPr>
          <a:xfrm>
            <a:off x="1286518" y="1981200"/>
            <a:ext cx="9147741" cy="2550695"/>
          </a:xfrm>
        </p:spPr>
        <p:txBody>
          <a:bodyPr/>
          <a:lstStyle/>
          <a:p>
            <a:endParaRPr lang="en-US" i="1" dirty="0">
              <a:solidFill>
                <a:schemeClr val="tx2">
                  <a:lumMod val="75000"/>
                </a:schemeClr>
              </a:solidFill>
            </a:endParaRPr>
          </a:p>
          <a:p>
            <a:r>
              <a:rPr lang="en-US" i="1" dirty="0">
                <a:solidFill>
                  <a:schemeClr val="tx2">
                    <a:lumMod val="75000"/>
                  </a:schemeClr>
                </a:solidFill>
              </a:rPr>
              <a:t>Project Leader:  </a:t>
            </a:r>
            <a:r>
              <a:rPr lang="en-US" dirty="0">
                <a:solidFill>
                  <a:schemeClr val="tx2">
                    <a:lumMod val="75000"/>
                  </a:schemeClr>
                </a:solidFill>
              </a:rPr>
              <a:t>Scott Beach, Ph.D. </a:t>
            </a:r>
          </a:p>
          <a:p>
            <a:r>
              <a:rPr lang="en-US" i="1" dirty="0">
                <a:solidFill>
                  <a:schemeClr val="tx2">
                    <a:lumMod val="75000"/>
                  </a:schemeClr>
                </a:solidFill>
              </a:rPr>
              <a:t>Co-Leaders: </a:t>
            </a:r>
            <a:r>
              <a:rPr lang="en-US" dirty="0">
                <a:solidFill>
                  <a:schemeClr val="tx2">
                    <a:lumMod val="75000"/>
                  </a:schemeClr>
                </a:solidFill>
              </a:rPr>
              <a:t>Richard Schulz, Ph.D. </a:t>
            </a:r>
          </a:p>
          <a:p>
            <a:r>
              <a:rPr lang="en-US" dirty="0">
                <a:solidFill>
                  <a:schemeClr val="tx2">
                    <a:lumMod val="75000"/>
                  </a:schemeClr>
                </a:solidFill>
              </a:rPr>
              <a:t>Esther Friedman, Ph.D., University of Michigan</a:t>
            </a:r>
          </a:p>
          <a:p>
            <a:endParaRPr lang="en-US" dirty="0">
              <a:solidFill>
                <a:schemeClr val="tx2">
                  <a:lumMod val="75000"/>
                </a:schemeClr>
              </a:solidFill>
            </a:endParaRPr>
          </a:p>
          <a:p>
            <a:r>
              <a:rPr lang="en-US" dirty="0">
                <a:solidFill>
                  <a:schemeClr val="tx2">
                    <a:lumMod val="75000"/>
                  </a:schemeClr>
                </a:solidFill>
              </a:rPr>
              <a:t>Janet Schlarb, MA (Coordinator / Data Analyst)</a:t>
            </a:r>
          </a:p>
          <a:p>
            <a:r>
              <a:rPr lang="en-US" dirty="0">
                <a:solidFill>
                  <a:schemeClr val="tx2">
                    <a:lumMod val="75000"/>
                  </a:schemeClr>
                </a:solidFill>
              </a:rPr>
              <a:t>Christopher </a:t>
            </a:r>
            <a:r>
              <a:rPr lang="en-US" dirty="0" err="1">
                <a:solidFill>
                  <a:schemeClr val="tx2">
                    <a:lumMod val="75000"/>
                  </a:schemeClr>
                </a:solidFill>
              </a:rPr>
              <a:t>Briem</a:t>
            </a:r>
            <a:r>
              <a:rPr lang="en-US" dirty="0">
                <a:solidFill>
                  <a:schemeClr val="tx2">
                    <a:lumMod val="75000"/>
                  </a:schemeClr>
                </a:solidFill>
              </a:rPr>
              <a:t>, MA (Data Analyst)</a:t>
            </a:r>
          </a:p>
          <a:p>
            <a:r>
              <a:rPr lang="en-US" dirty="0">
                <a:solidFill>
                  <a:schemeClr val="tx2">
                    <a:lumMod val="75000"/>
                  </a:schemeClr>
                </a:solidFill>
              </a:rPr>
              <a:t>Aileen Chou (</a:t>
            </a:r>
            <a:r>
              <a:rPr lang="en-US" dirty="0" err="1">
                <a:solidFill>
                  <a:schemeClr val="tx2">
                    <a:lumMod val="75000"/>
                  </a:schemeClr>
                </a:solidFill>
              </a:rPr>
              <a:t>GSR</a:t>
            </a:r>
            <a:r>
              <a:rPr lang="en-US" dirty="0">
                <a:solidFill>
                  <a:schemeClr val="tx2">
                    <a:lumMod val="75000"/>
                  </a:schemeClr>
                </a:solidFill>
              </a:rPr>
              <a:t>)</a:t>
            </a:r>
          </a:p>
          <a:p>
            <a:endParaRPr lang="en-US" dirty="0">
              <a:solidFill>
                <a:schemeClr val="accent1"/>
              </a:solidFill>
            </a:endParaRPr>
          </a:p>
        </p:txBody>
      </p:sp>
      <p:pic>
        <p:nvPicPr>
          <p:cNvPr id="4" name="Picture 3">
            <a:extLst>
              <a:ext uri="{FF2B5EF4-FFF2-40B4-BE49-F238E27FC236}">
                <a16:creationId xmlns:a16="http://schemas.microsoft.com/office/drawing/2014/main" id="{438A7044-D359-804E-A890-5C76EFC3DB79}"/>
              </a:ext>
            </a:extLst>
          </p:cNvPr>
          <p:cNvPicPr>
            <a:picLocks noChangeAspect="1"/>
          </p:cNvPicPr>
          <p:nvPr/>
        </p:nvPicPr>
        <p:blipFill rotWithShape="1">
          <a:blip r:embed="rId2"/>
          <a:srcRect l="33039" t="865" b="1"/>
          <a:stretch/>
        </p:blipFill>
        <p:spPr>
          <a:xfrm>
            <a:off x="9217568" y="5710989"/>
            <a:ext cx="2974431" cy="1467852"/>
          </a:xfrm>
          <a:prstGeom prst="rect">
            <a:avLst/>
          </a:prstGeom>
        </p:spPr>
      </p:pic>
    </p:spTree>
    <p:extLst>
      <p:ext uri="{BB962C8B-B14F-4D97-AF65-F5344CB8AC3E}">
        <p14:creationId xmlns:p14="http://schemas.microsoft.com/office/powerpoint/2010/main" val="390535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916" y="826167"/>
            <a:ext cx="10924673" cy="5903496"/>
          </a:xfrm>
          <a:prstGeom prst="rect">
            <a:avLst/>
          </a:prstGeom>
        </p:spPr>
      </p:pic>
      <p:sp>
        <p:nvSpPr>
          <p:cNvPr id="3" name="TextBox 2"/>
          <p:cNvSpPr txBox="1"/>
          <p:nvPr/>
        </p:nvSpPr>
        <p:spPr>
          <a:xfrm>
            <a:off x="826168" y="280737"/>
            <a:ext cx="10828421" cy="400110"/>
          </a:xfrm>
          <a:prstGeom prst="rect">
            <a:avLst/>
          </a:prstGeom>
          <a:noFill/>
        </p:spPr>
        <p:txBody>
          <a:bodyPr wrap="square" rtlCol="0">
            <a:spAutoFit/>
          </a:bodyPr>
          <a:lstStyle/>
          <a:p>
            <a:pPr algn="ctr"/>
            <a:r>
              <a:rPr lang="en-US" sz="2000" b="1" dirty="0"/>
              <a:t>Issues Related to the Measurement of Family Caregiving (Freedman &amp; Wolff, 2020)</a:t>
            </a:r>
          </a:p>
        </p:txBody>
      </p:sp>
    </p:spTree>
    <p:extLst>
      <p:ext uri="{BB962C8B-B14F-4D97-AF65-F5344CB8AC3E}">
        <p14:creationId xmlns:p14="http://schemas.microsoft.com/office/powerpoint/2010/main" val="233723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17090"/>
          </a:xfrm>
        </p:spPr>
        <p:txBody>
          <a:bodyPr/>
          <a:lstStyle/>
          <a:p>
            <a:r>
              <a:rPr lang="en-US" sz="3200" dirty="0"/>
              <a:t>Behavioral Risk Factor Surveillance System (</a:t>
            </a:r>
            <a:r>
              <a:rPr lang="en-US" sz="3200" dirty="0" err="1"/>
              <a:t>BRFSS</a:t>
            </a:r>
            <a:r>
              <a:rPr lang="en-US" sz="3200" dirty="0"/>
              <a:t>):</a:t>
            </a:r>
          </a:p>
        </p:txBody>
      </p:sp>
      <p:sp>
        <p:nvSpPr>
          <p:cNvPr id="3" name="Subtitle 2"/>
          <p:cNvSpPr>
            <a:spLocks noGrp="1"/>
          </p:cNvSpPr>
          <p:nvPr>
            <p:ph type="subTitle" idx="1"/>
          </p:nvPr>
        </p:nvSpPr>
        <p:spPr/>
        <p:txBody>
          <a:bodyPr/>
          <a:lstStyle/>
          <a:p>
            <a:r>
              <a:rPr lang="en-US" dirty="0"/>
              <a:t>Overview and Illustrative Findings </a:t>
            </a:r>
          </a:p>
        </p:txBody>
      </p:sp>
    </p:spTree>
    <p:extLst>
      <p:ext uri="{BB962C8B-B14F-4D97-AF65-F5344CB8AC3E}">
        <p14:creationId xmlns:p14="http://schemas.microsoft.com/office/powerpoint/2010/main" val="370637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516237"/>
            <a:ext cx="11879179" cy="1174451"/>
          </a:xfrm>
        </p:spPr>
        <p:txBody>
          <a:bodyPr>
            <a:normAutofit fontScale="90000"/>
          </a:bodyPr>
          <a:lstStyle/>
          <a:p>
            <a:pPr algn="ctr"/>
            <a:r>
              <a:rPr lang="en-US" sz="4000" b="1" dirty="0"/>
              <a:t>Behavioral Risk Factor Surveillance System (</a:t>
            </a:r>
            <a:r>
              <a:rPr lang="en-US" sz="4000" b="1" dirty="0" err="1"/>
              <a:t>BRFSS</a:t>
            </a:r>
            <a:r>
              <a:rPr lang="en-US" sz="4000" b="1" dirty="0"/>
              <a:t>) Overview</a:t>
            </a:r>
            <a:endParaRPr lang="en-US" dirty="0"/>
          </a:p>
        </p:txBody>
      </p:sp>
      <p:sp>
        <p:nvSpPr>
          <p:cNvPr id="3" name="Content Placeholder 2"/>
          <p:cNvSpPr>
            <a:spLocks noGrp="1"/>
          </p:cNvSpPr>
          <p:nvPr>
            <p:ph idx="1"/>
          </p:nvPr>
        </p:nvSpPr>
        <p:spPr>
          <a:xfrm>
            <a:off x="248653" y="1596189"/>
            <a:ext cx="11105147" cy="4580775"/>
          </a:xfrm>
        </p:spPr>
        <p:txBody>
          <a:bodyPr>
            <a:normAutofit fontScale="77500" lnSpcReduction="20000"/>
          </a:bodyPr>
          <a:lstStyle/>
          <a:p>
            <a:pPr marL="0" indent="0">
              <a:buNone/>
            </a:pPr>
            <a:endParaRPr lang="en-US" dirty="0"/>
          </a:p>
          <a:p>
            <a:endParaRPr lang="en-US" dirty="0"/>
          </a:p>
          <a:p>
            <a:pPr lvl="0"/>
            <a:r>
              <a:rPr lang="en-US" dirty="0"/>
              <a:t>Annual state-level Random-Digit-Dialing (</a:t>
            </a:r>
            <a:r>
              <a:rPr lang="en-US" dirty="0" err="1"/>
              <a:t>RDD</a:t>
            </a:r>
            <a:r>
              <a:rPr lang="en-US" dirty="0"/>
              <a:t>) population-based telephone survey (CDC)</a:t>
            </a:r>
          </a:p>
          <a:p>
            <a:pPr lvl="0"/>
            <a:r>
              <a:rPr lang="en-US" dirty="0"/>
              <a:t>Repeated cross-sections – not longitudinal panel</a:t>
            </a:r>
          </a:p>
          <a:p>
            <a:pPr lvl="0"/>
            <a:r>
              <a:rPr lang="en-US" dirty="0"/>
              <a:t>Conducted separately by states, with ~5,000 completed interviews per state per year – total sample size U.S. ~250,000</a:t>
            </a:r>
          </a:p>
          <a:p>
            <a:pPr lvl="0"/>
            <a:r>
              <a:rPr lang="en-US" dirty="0"/>
              <a:t>Core sections administered by all states with optional modules chosen each year by states</a:t>
            </a:r>
          </a:p>
          <a:p>
            <a:pPr lvl="0"/>
            <a:r>
              <a:rPr lang="en-US" b="1" dirty="0"/>
              <a:t>Caregiver module added in 2015 </a:t>
            </a:r>
          </a:p>
          <a:p>
            <a:pPr lvl="0"/>
            <a:r>
              <a:rPr lang="en-US" dirty="0"/>
              <a:t>We </a:t>
            </a:r>
            <a:r>
              <a:rPr lang="en-US" b="1" dirty="0"/>
              <a:t>combined 2015, 2016, and 2017 data across 44 states and DC </a:t>
            </a:r>
            <a:r>
              <a:rPr lang="en-US" dirty="0"/>
              <a:t>to estimate a national sample with 254,963 total respondents</a:t>
            </a:r>
          </a:p>
          <a:p>
            <a:pPr lvl="0"/>
            <a:r>
              <a:rPr lang="en-US" b="1" dirty="0"/>
              <a:t>54,076 caregivers! </a:t>
            </a:r>
            <a:r>
              <a:rPr lang="en-US" dirty="0"/>
              <a:t>(~21% prevalence)</a:t>
            </a:r>
          </a:p>
          <a:p>
            <a:endParaRPr lang="en-US" dirty="0"/>
          </a:p>
        </p:txBody>
      </p:sp>
    </p:spTree>
    <p:extLst>
      <p:ext uri="{BB962C8B-B14F-4D97-AF65-F5344CB8AC3E}">
        <p14:creationId xmlns:p14="http://schemas.microsoft.com/office/powerpoint/2010/main" val="135279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63"/>
            <a:ext cx="10515600" cy="810127"/>
          </a:xfrm>
        </p:spPr>
        <p:txBody>
          <a:bodyPr/>
          <a:lstStyle/>
          <a:p>
            <a:pPr algn="ctr"/>
            <a:r>
              <a:rPr lang="en-US" dirty="0" err="1"/>
              <a:t>BRFSS</a:t>
            </a:r>
            <a:r>
              <a:rPr lang="en-US" dirty="0"/>
              <a:t> overview</a:t>
            </a:r>
          </a:p>
        </p:txBody>
      </p:sp>
      <p:sp>
        <p:nvSpPr>
          <p:cNvPr id="3" name="Content Placeholder 2"/>
          <p:cNvSpPr>
            <a:spLocks noGrp="1"/>
          </p:cNvSpPr>
          <p:nvPr>
            <p:ph idx="1"/>
          </p:nvPr>
        </p:nvSpPr>
        <p:spPr>
          <a:xfrm>
            <a:off x="176463" y="794084"/>
            <a:ext cx="11177337" cy="5326733"/>
          </a:xfrm>
        </p:spPr>
        <p:txBody>
          <a:bodyPr>
            <a:noAutofit/>
          </a:bodyPr>
          <a:lstStyle/>
          <a:p>
            <a:r>
              <a:rPr lang="en-US" sz="1600" b="1" dirty="0"/>
              <a:t>Caregiving Context Data available</a:t>
            </a:r>
            <a:endParaRPr lang="en-US" sz="1600" dirty="0"/>
          </a:p>
          <a:p>
            <a:pPr marL="0" indent="0">
              <a:buNone/>
            </a:pPr>
            <a:r>
              <a:rPr lang="en-US" sz="1600" b="1" dirty="0"/>
              <a:t> </a:t>
            </a:r>
            <a:endParaRPr lang="en-US" sz="1600" dirty="0"/>
          </a:p>
          <a:p>
            <a:r>
              <a:rPr lang="en-US" sz="1600" u="sng" dirty="0"/>
              <a:t>Caregiver screener:</a:t>
            </a:r>
            <a:r>
              <a:rPr lang="en-US" sz="1600" dirty="0"/>
              <a:t>  </a:t>
            </a:r>
            <a:r>
              <a:rPr lang="en-US" sz="1600" i="1" dirty="0"/>
              <a:t>During the past 30 days, did you provide regular care or assistance to a friend or family member who has a health problem or disability?</a:t>
            </a:r>
            <a:r>
              <a:rPr lang="en-US" sz="1600" dirty="0"/>
              <a:t> (Yes/No)</a:t>
            </a:r>
          </a:p>
          <a:p>
            <a:pPr lvl="0"/>
            <a:r>
              <a:rPr lang="en-US" sz="1600" b="1" dirty="0"/>
              <a:t>Caregivers can be of any age (18+)</a:t>
            </a:r>
            <a:endParaRPr lang="en-US" sz="1600" dirty="0"/>
          </a:p>
          <a:p>
            <a:pPr lvl="0"/>
            <a:r>
              <a:rPr lang="en-US" sz="1600" b="1" dirty="0"/>
              <a:t>No restriction Care recipient age, but age of CR NOT collected</a:t>
            </a:r>
            <a:endParaRPr lang="en-US" sz="1600" dirty="0"/>
          </a:p>
          <a:p>
            <a:endParaRPr lang="en-US" sz="1600" dirty="0"/>
          </a:p>
          <a:p>
            <a:pPr lvl="0"/>
            <a:r>
              <a:rPr lang="en-US" sz="1600" dirty="0"/>
              <a:t>CG-CR relationship</a:t>
            </a:r>
          </a:p>
          <a:p>
            <a:pPr lvl="0"/>
            <a:r>
              <a:rPr lang="en-US" sz="1600" dirty="0"/>
              <a:t>Duration of care</a:t>
            </a:r>
          </a:p>
          <a:p>
            <a:pPr lvl="0"/>
            <a:r>
              <a:rPr lang="en-US" sz="1600" dirty="0"/>
              <a:t>Hours of care per week</a:t>
            </a:r>
          </a:p>
          <a:p>
            <a:pPr lvl="0"/>
            <a:r>
              <a:rPr lang="en-US" sz="1600" dirty="0"/>
              <a:t>Main health problem of CR </a:t>
            </a:r>
          </a:p>
          <a:p>
            <a:pPr lvl="0"/>
            <a:r>
              <a:rPr lang="en-US" sz="1600" dirty="0"/>
              <a:t>Does CR have </a:t>
            </a:r>
            <a:r>
              <a:rPr lang="en-US" sz="1600" dirty="0" err="1"/>
              <a:t>ADRD</a:t>
            </a:r>
            <a:r>
              <a:rPr lang="en-US" sz="1600" dirty="0"/>
              <a:t> / cognitive impairment</a:t>
            </a:r>
          </a:p>
          <a:p>
            <a:pPr lvl="0"/>
            <a:r>
              <a:rPr lang="en-US" sz="1600" dirty="0"/>
              <a:t>Manage personal care (such as feeding, dressing, bathing, giving medications) for CR?</a:t>
            </a:r>
          </a:p>
          <a:p>
            <a:pPr lvl="0"/>
            <a:r>
              <a:rPr lang="en-US" sz="1600" dirty="0"/>
              <a:t>Manage household tasks (such as cleaning, managing money, preparing meals) for CR?</a:t>
            </a:r>
          </a:p>
          <a:p>
            <a:pPr lvl="0"/>
            <a:r>
              <a:rPr lang="en-US" sz="1600" dirty="0"/>
              <a:t>CG socio-demographics</a:t>
            </a:r>
          </a:p>
          <a:p>
            <a:endParaRPr lang="en-US" sz="1400" dirty="0"/>
          </a:p>
        </p:txBody>
      </p:sp>
    </p:spTree>
    <p:extLst>
      <p:ext uri="{BB962C8B-B14F-4D97-AF65-F5344CB8AC3E}">
        <p14:creationId xmlns:p14="http://schemas.microsoft.com/office/powerpoint/2010/main" val="225554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BRFSS</a:t>
            </a:r>
            <a:r>
              <a:rPr lang="en-US" dirty="0"/>
              <a:t> Overview</a:t>
            </a:r>
          </a:p>
        </p:txBody>
      </p:sp>
      <p:sp>
        <p:nvSpPr>
          <p:cNvPr id="3" name="Content Placeholder 2"/>
          <p:cNvSpPr>
            <a:spLocks noGrp="1"/>
          </p:cNvSpPr>
          <p:nvPr>
            <p:ph idx="1"/>
          </p:nvPr>
        </p:nvSpPr>
        <p:spPr>
          <a:xfrm>
            <a:off x="192505" y="1227221"/>
            <a:ext cx="11815011" cy="5454316"/>
          </a:xfrm>
        </p:spPr>
        <p:txBody>
          <a:bodyPr>
            <a:noAutofit/>
          </a:bodyPr>
          <a:lstStyle/>
          <a:p>
            <a:r>
              <a:rPr lang="en-US" sz="2800" b="1" dirty="0"/>
              <a:t>Health and Quality of Life Outcomes (Core)</a:t>
            </a:r>
            <a:endParaRPr lang="en-US" sz="2800" dirty="0"/>
          </a:p>
          <a:p>
            <a:pPr marL="0" indent="0">
              <a:buNone/>
            </a:pPr>
            <a:endParaRPr lang="en-US" sz="2800" dirty="0"/>
          </a:p>
          <a:p>
            <a:pPr lvl="0"/>
            <a:r>
              <a:rPr lang="en-US" sz="2800" dirty="0"/>
              <a:t>Self-reported health / unhealthy days (physical, mental, function)</a:t>
            </a:r>
          </a:p>
          <a:p>
            <a:pPr lvl="0"/>
            <a:r>
              <a:rPr lang="en-US" sz="2800" dirty="0"/>
              <a:t>Healthcare access (have coverage; difficulty seeing doctor due to cost)</a:t>
            </a:r>
          </a:p>
          <a:p>
            <a:pPr lvl="0"/>
            <a:r>
              <a:rPr lang="en-US" sz="2800" dirty="0"/>
              <a:t>Health behaviors (smoking; alcohol use; physical activity; diet; flu immunization)</a:t>
            </a:r>
          </a:p>
          <a:p>
            <a:pPr lvl="0"/>
            <a:r>
              <a:rPr lang="en-US" sz="2800" dirty="0"/>
              <a:t>Chronic health conditions</a:t>
            </a:r>
          </a:p>
          <a:p>
            <a:pPr lvl="0"/>
            <a:endParaRPr lang="en-US" sz="2800" dirty="0"/>
          </a:p>
          <a:p>
            <a:r>
              <a:rPr lang="en-US" sz="2800" dirty="0"/>
              <a:t>Disability – standard 6-question American Community Survey (ACS) sequence</a:t>
            </a:r>
          </a:p>
          <a:p>
            <a:pPr lvl="0"/>
            <a:endParaRPr lang="en-US" sz="2000" dirty="0"/>
          </a:p>
          <a:p>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34642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BRFSS</a:t>
            </a:r>
            <a:r>
              <a:rPr lang="en-US" dirty="0"/>
              <a:t> overview</a:t>
            </a:r>
          </a:p>
        </p:txBody>
      </p:sp>
      <p:sp>
        <p:nvSpPr>
          <p:cNvPr id="3" name="Content Placeholder 2"/>
          <p:cNvSpPr>
            <a:spLocks noGrp="1"/>
          </p:cNvSpPr>
          <p:nvPr>
            <p:ph idx="1"/>
          </p:nvPr>
        </p:nvSpPr>
        <p:spPr>
          <a:xfrm>
            <a:off x="585537" y="1243263"/>
            <a:ext cx="10768263" cy="4933701"/>
          </a:xfrm>
        </p:spPr>
        <p:txBody>
          <a:bodyPr>
            <a:normAutofit fontScale="70000" lnSpcReduction="20000"/>
          </a:bodyPr>
          <a:lstStyle/>
          <a:p>
            <a:pPr marL="0" indent="0">
              <a:buNone/>
            </a:pPr>
            <a:r>
              <a:rPr lang="en-US" b="1" dirty="0"/>
              <a:t>Disability Measures (common items used in many national surveys; ACS)</a:t>
            </a:r>
            <a:endParaRPr lang="en-US" dirty="0"/>
          </a:p>
          <a:p>
            <a:pPr marL="0" indent="0">
              <a:buNone/>
            </a:pPr>
            <a:r>
              <a:rPr lang="en-US" b="1" dirty="0"/>
              <a:t> </a:t>
            </a:r>
            <a:endParaRPr lang="en-US" dirty="0"/>
          </a:p>
          <a:p>
            <a:pPr marL="0" indent="0">
              <a:buNone/>
            </a:pPr>
            <a:r>
              <a:rPr lang="en-US" dirty="0"/>
              <a:t>1. Are you deaf, or do you have serious difficulty hearing? (ALL </a:t>
            </a:r>
            <a:r>
              <a:rPr lang="en-US" b="1" dirty="0"/>
              <a:t>yes/no</a:t>
            </a:r>
            <a:r>
              <a:rPr lang="en-US" dirty="0"/>
              <a:t>)</a:t>
            </a:r>
          </a:p>
          <a:p>
            <a:pPr marL="0" indent="0">
              <a:buNone/>
            </a:pPr>
            <a:r>
              <a:rPr lang="en-US" dirty="0"/>
              <a:t>2. Are you blind, or do you have serious difficulty seeing, even when wearing glasses?</a:t>
            </a:r>
          </a:p>
          <a:p>
            <a:pPr marL="0" indent="0">
              <a:buNone/>
            </a:pPr>
            <a:r>
              <a:rPr lang="en-US" dirty="0"/>
              <a:t>3. Because of a physical, mental, or emotional condition, do you have serious difficulty concentrating, remembering, or making decisions? </a:t>
            </a:r>
          </a:p>
          <a:p>
            <a:pPr marL="0" indent="0">
              <a:buNone/>
            </a:pPr>
            <a:r>
              <a:rPr lang="en-US" dirty="0"/>
              <a:t>4. Do you have serious difficulty walking or climbing stairs? </a:t>
            </a:r>
          </a:p>
          <a:p>
            <a:pPr marL="0" indent="0">
              <a:buNone/>
            </a:pPr>
            <a:r>
              <a:rPr lang="en-US" dirty="0"/>
              <a:t>5. Do you have difficulty dressing or bathing? </a:t>
            </a:r>
          </a:p>
          <a:p>
            <a:pPr marL="0" indent="0">
              <a:buNone/>
            </a:pPr>
            <a:r>
              <a:rPr lang="en-US" dirty="0"/>
              <a:t>6. Because of a physical, mental, or emotional condition, do you have difficulty doing errands alone such as visiting a doctor’s office or shopping? </a:t>
            </a:r>
          </a:p>
          <a:p>
            <a:pPr marL="0" indent="0">
              <a:buNone/>
            </a:pPr>
            <a:r>
              <a:rPr lang="en-US" dirty="0"/>
              <a:t> </a:t>
            </a:r>
          </a:p>
          <a:p>
            <a:pPr marL="0" lvl="0" indent="0">
              <a:buNone/>
            </a:pPr>
            <a:r>
              <a:rPr lang="en-US" dirty="0"/>
              <a:t>Available for </a:t>
            </a:r>
            <a:r>
              <a:rPr lang="en-US" b="1" dirty="0"/>
              <a:t>BOTH non-</a:t>
            </a:r>
            <a:r>
              <a:rPr lang="en-US" b="1" dirty="0" err="1"/>
              <a:t>CGs</a:t>
            </a:r>
            <a:r>
              <a:rPr lang="en-US" b="1" dirty="0"/>
              <a:t> and </a:t>
            </a:r>
            <a:r>
              <a:rPr lang="en-US" b="1" dirty="0" err="1"/>
              <a:t>CGs</a:t>
            </a:r>
            <a:endParaRPr lang="en-US" dirty="0"/>
          </a:p>
          <a:p>
            <a:pPr marL="0" lvl="0" indent="0">
              <a:buNone/>
            </a:pPr>
            <a:r>
              <a:rPr lang="en-US" b="1" dirty="0"/>
              <a:t>Allows exploration of intersection of disability and caregiving</a:t>
            </a:r>
            <a:endParaRPr lang="en-US" dirty="0"/>
          </a:p>
          <a:p>
            <a:endParaRPr lang="en-US" dirty="0"/>
          </a:p>
        </p:txBody>
      </p:sp>
    </p:spTree>
    <p:extLst>
      <p:ext uri="{BB962C8B-B14F-4D97-AF65-F5344CB8AC3E}">
        <p14:creationId xmlns:p14="http://schemas.microsoft.com/office/powerpoint/2010/main" val="233618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8479817"/>
              </p:ext>
            </p:extLst>
          </p:nvPr>
        </p:nvGraphicFramePr>
        <p:xfrm>
          <a:off x="2735178" y="24839"/>
          <a:ext cx="6849980" cy="6760971"/>
        </p:xfrm>
        <a:graphic>
          <a:graphicData uri="http://schemas.openxmlformats.org/drawingml/2006/table">
            <a:tbl>
              <a:tblPr firstRow="1" firstCol="1" bandRow="1">
                <a:tableStyleId>{5C22544A-7EE6-4342-B048-85BDC9FD1C3A}</a:tableStyleId>
              </a:tblPr>
              <a:tblGrid>
                <a:gridCol w="1382211">
                  <a:extLst>
                    <a:ext uri="{9D8B030D-6E8A-4147-A177-3AD203B41FA5}">
                      <a16:colId xmlns:a16="http://schemas.microsoft.com/office/drawing/2014/main" val="3878353697"/>
                    </a:ext>
                  </a:extLst>
                </a:gridCol>
                <a:gridCol w="3189749">
                  <a:extLst>
                    <a:ext uri="{9D8B030D-6E8A-4147-A177-3AD203B41FA5}">
                      <a16:colId xmlns:a16="http://schemas.microsoft.com/office/drawing/2014/main" val="177966605"/>
                    </a:ext>
                  </a:extLst>
                </a:gridCol>
                <a:gridCol w="2278020">
                  <a:extLst>
                    <a:ext uri="{9D8B030D-6E8A-4147-A177-3AD203B41FA5}">
                      <a16:colId xmlns:a16="http://schemas.microsoft.com/office/drawing/2014/main" val="867557205"/>
                    </a:ext>
                  </a:extLst>
                </a:gridCol>
              </a:tblGrid>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pPr marL="0" marR="0" algn="ctr">
                        <a:spcBef>
                          <a:spcPts val="0"/>
                        </a:spcBef>
                        <a:spcAft>
                          <a:spcPts val="0"/>
                        </a:spcAft>
                      </a:pPr>
                      <a:r>
                        <a:rPr lang="en-US" sz="900" dirty="0">
                          <a:effectLst/>
                        </a:rPr>
                        <a:t>Unweighted 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114747468"/>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extLst>
                  <a:ext uri="{0D108BD9-81ED-4DB2-BD59-A6C34878D82A}">
                    <a16:rowId xmlns:a16="http://schemas.microsoft.com/office/drawing/2014/main" val="1623303219"/>
                  </a:ext>
                </a:extLst>
              </a:tr>
              <a:tr h="136174">
                <a:tc>
                  <a:txBody>
                    <a:bodyPr/>
                    <a:lstStyle/>
                    <a:p>
                      <a:pPr marL="0" marR="0">
                        <a:spcBef>
                          <a:spcPts val="0"/>
                        </a:spcBef>
                        <a:spcAft>
                          <a:spcPts val="0"/>
                        </a:spcAft>
                      </a:pPr>
                      <a:r>
                        <a:rPr lang="en-US" sz="900" dirty="0">
                          <a:effectLst/>
                        </a:rPr>
                        <a:t>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dirty="0">
                          <a:effectLst/>
                        </a:rPr>
                        <a:t>18-24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2,159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785040320"/>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dirty="0">
                          <a:effectLst/>
                        </a:rPr>
                        <a:t>25-29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1,785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876969596"/>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30-34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2,256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500142770"/>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35-39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2,690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806381757"/>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40-44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3,142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698986296"/>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45-49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4,071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165919404"/>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50-54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5,925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252547965"/>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55-59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7,218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95206918"/>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60-64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7,355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593974208"/>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65-69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6,549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722389245"/>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70-74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4,566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11792602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75-79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2,934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548883767"/>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2,868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32642315"/>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938177831"/>
                  </a:ext>
                </a:extLst>
              </a:tr>
              <a:tr h="136174">
                <a:tc>
                  <a:txBody>
                    <a:bodyPr/>
                    <a:lstStyle/>
                    <a:p>
                      <a:pPr marL="0" marR="0">
                        <a:spcBef>
                          <a:spcPts val="0"/>
                        </a:spcBef>
                        <a:spcAft>
                          <a:spcPts val="0"/>
                        </a:spcAft>
                      </a:pPr>
                      <a:r>
                        <a:rPr lang="en-US" sz="900">
                          <a:effectLst/>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19,643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199027892"/>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34,428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830952027"/>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1337927463"/>
                  </a:ext>
                </a:extLst>
              </a:tr>
              <a:tr h="136174">
                <a:tc>
                  <a:txBody>
                    <a:bodyPr/>
                    <a:lstStyle/>
                    <a:p>
                      <a:pPr marL="0" marR="0">
                        <a:spcBef>
                          <a:spcPts val="0"/>
                        </a:spcBef>
                        <a:spcAft>
                          <a:spcPts val="0"/>
                        </a:spcAft>
                      </a:pPr>
                      <a:r>
                        <a:rPr lang="en-US" sz="900">
                          <a:effectLst/>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White only, 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41,868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21424698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Black only, 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5,339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08295628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dirty="0">
                          <a:effectLst/>
                        </a:rPr>
                        <a:t>Other race only, non-Hispanic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2,203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16156253"/>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Multiracial, 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1,268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3446360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dirty="0">
                          <a:effectLst/>
                        </a:rPr>
                        <a:t>Hispanic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2,567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870716678"/>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dirty="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3003045500"/>
                  </a:ext>
                </a:extLst>
              </a:tr>
              <a:tr h="136174">
                <a:tc>
                  <a:txBody>
                    <a:bodyPr/>
                    <a:lstStyle/>
                    <a:p>
                      <a:pPr marL="0" marR="0">
                        <a:spcBef>
                          <a:spcPts val="0"/>
                        </a:spcBef>
                        <a:spcAft>
                          <a:spcPts val="0"/>
                        </a:spcAft>
                      </a:pPr>
                      <a:r>
                        <a:rPr lang="en-US" sz="900">
                          <a:effectLst/>
                        </a:rPr>
                        <a:t>Education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No school or only kindergarten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962737572"/>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Grades 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697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81715268"/>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Grades 9-11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2,431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424148796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Grade 12 or GED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14,851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52250988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College 1-3 yrs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16,773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375659073"/>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College 4 yrs or more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19,192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663183426"/>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125352655"/>
                  </a:ext>
                </a:extLst>
              </a:tr>
              <a:tr h="136174">
                <a:tc>
                  <a:txBody>
                    <a:bodyPr/>
                    <a:lstStyle/>
                    <a:p>
                      <a:pPr marL="0" marR="0">
                        <a:spcBef>
                          <a:spcPts val="0"/>
                        </a:spcBef>
                        <a:spcAft>
                          <a:spcPts val="0"/>
                        </a:spcAft>
                      </a:pPr>
                      <a:r>
                        <a:rPr lang="en-US" sz="900">
                          <a:effectLst/>
                        </a:rPr>
                        <a:t>HH Income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&lt; $10,000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2,032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243692068"/>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$10,000 - $14,999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2,347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614218717"/>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$15,000 - $19,999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3,481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310566920"/>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$20,000 - $24,999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4,340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406582094"/>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$25,000 - $34,999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5,302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934112162"/>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$35,000 - $49,999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7,044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43025790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$50,000 - $74,999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7,936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948790707"/>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$75,000 or more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13,829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598825744"/>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442576637"/>
                  </a:ext>
                </a:extLst>
              </a:tr>
              <a:tr h="136174">
                <a:tc>
                  <a:txBody>
                    <a:bodyPr/>
                    <a:lstStyle/>
                    <a:p>
                      <a:pPr marL="0" marR="0">
                        <a:spcBef>
                          <a:spcPts val="0"/>
                        </a:spcBef>
                        <a:spcAft>
                          <a:spcPts val="0"/>
                        </a:spcAft>
                      </a:pPr>
                      <a:r>
                        <a:rPr lang="en-US" sz="900">
                          <a:effectLst/>
                        </a:rPr>
                        <a:t>Employment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Not currently employed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27,269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968706234"/>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Currently employed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26,504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911468870"/>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2839297027"/>
                  </a:ext>
                </a:extLst>
              </a:tr>
              <a:tr h="136174">
                <a:tc>
                  <a:txBody>
                    <a:bodyPr/>
                    <a:lstStyle/>
                    <a:p>
                      <a:pPr marL="0" marR="0">
                        <a:spcBef>
                          <a:spcPts val="0"/>
                        </a:spcBef>
                        <a:spcAft>
                          <a:spcPts val="0"/>
                        </a:spcAft>
                      </a:pPr>
                      <a:r>
                        <a:rPr lang="en-US" sz="900">
                          <a:effectLst/>
                        </a:rPr>
                        <a:t>Children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No children in household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40,125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2535203186"/>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Children in household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13,775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695105725"/>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endParaRPr lang="en-US" sz="900">
                        <a:effectLst/>
                        <a:latin typeface="Calibri" panose="020F0502020204030204" pitchFamily="34" charset="0"/>
                      </a:endParaRPr>
                    </a:p>
                  </a:txBody>
                  <a:tcPr marL="36328" marR="36328" marT="0" marB="0" anchor="b"/>
                </a:tc>
                <a:tc>
                  <a:txBody>
                    <a:bodyPr/>
                    <a:lstStyle/>
                    <a:p>
                      <a:endParaRPr lang="en-US" sz="900" b="1" dirty="0">
                        <a:effectLst/>
                        <a:latin typeface="Calibri" panose="020F0502020204030204" pitchFamily="34" charset="0"/>
                      </a:endParaRPr>
                    </a:p>
                  </a:txBody>
                  <a:tcPr marL="36328" marR="36328" marT="0" marB="0" anchor="b"/>
                </a:tc>
                <a:extLst>
                  <a:ext uri="{0D108BD9-81ED-4DB2-BD59-A6C34878D82A}">
                    <a16:rowId xmlns:a16="http://schemas.microsoft.com/office/drawing/2014/main" val="2004818728"/>
                  </a:ext>
                </a:extLst>
              </a:tr>
              <a:tr h="177291">
                <a:tc>
                  <a:txBody>
                    <a:bodyPr/>
                    <a:lstStyle/>
                    <a:p>
                      <a:pPr marL="0" marR="0">
                        <a:spcBef>
                          <a:spcPts val="0"/>
                        </a:spcBef>
                        <a:spcAft>
                          <a:spcPts val="0"/>
                        </a:spcAft>
                      </a:pPr>
                      <a:r>
                        <a:rPr lang="en-US" sz="900">
                          <a:effectLst/>
                        </a:rPr>
                        <a:t>Living Situation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spcBef>
                          <a:spcPts val="0"/>
                        </a:spcBef>
                        <a:spcAft>
                          <a:spcPts val="0"/>
                        </a:spcAft>
                      </a:pPr>
                      <a:r>
                        <a:rPr lang="en-US" sz="900">
                          <a:effectLst/>
                        </a:rPr>
                        <a:t>Lives with others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42,629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3590682759"/>
                  </a:ext>
                </a:extLst>
              </a:tr>
              <a:tr h="136174">
                <a:tc>
                  <a:txBody>
                    <a:bodyPr/>
                    <a:lstStyle/>
                    <a:p>
                      <a:endParaRPr lang="en-US" sz="900">
                        <a:effectLst/>
                        <a:latin typeface="Calibri" panose="020F0502020204030204" pitchFamily="34" charset="0"/>
                      </a:endParaRPr>
                    </a:p>
                  </a:txBody>
                  <a:tcPr marL="36328" marR="36328" marT="0" marB="0" anchor="b"/>
                </a:tc>
                <a:tc>
                  <a:txBody>
                    <a:bodyPr/>
                    <a:lstStyle/>
                    <a:p>
                      <a:pPr marL="0" marR="0">
                        <a:spcBef>
                          <a:spcPts val="0"/>
                        </a:spcBef>
                        <a:spcAft>
                          <a:spcPts val="0"/>
                        </a:spcAft>
                      </a:pPr>
                      <a:r>
                        <a:rPr lang="en-US" sz="900">
                          <a:effectLst/>
                        </a:rPr>
                        <a:t>Lives alone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tc>
                  <a:txBody>
                    <a:bodyPr/>
                    <a:lstStyle/>
                    <a:p>
                      <a:pPr marL="0" marR="0" algn="ctr">
                        <a:spcBef>
                          <a:spcPts val="0"/>
                        </a:spcBef>
                        <a:spcAft>
                          <a:spcPts val="0"/>
                        </a:spcAft>
                      </a:pPr>
                      <a:r>
                        <a:rPr lang="en-US" sz="900" b="1" dirty="0">
                          <a:effectLst/>
                        </a:rPr>
                        <a:t>11,106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8" marR="36328" marT="0" marB="0" anchor="b"/>
                </a:tc>
                <a:extLst>
                  <a:ext uri="{0D108BD9-81ED-4DB2-BD59-A6C34878D82A}">
                    <a16:rowId xmlns:a16="http://schemas.microsoft.com/office/drawing/2014/main" val="1074720273"/>
                  </a:ext>
                </a:extLst>
              </a:tr>
            </a:tbl>
          </a:graphicData>
        </a:graphic>
      </p:graphicFrame>
      <p:sp>
        <p:nvSpPr>
          <p:cNvPr id="3" name="TextBox 2"/>
          <p:cNvSpPr txBox="1"/>
          <p:nvPr/>
        </p:nvSpPr>
        <p:spPr>
          <a:xfrm>
            <a:off x="457200" y="906379"/>
            <a:ext cx="2422358" cy="1754326"/>
          </a:xfrm>
          <a:prstGeom prst="rect">
            <a:avLst/>
          </a:prstGeom>
          <a:noFill/>
        </p:spPr>
        <p:txBody>
          <a:bodyPr wrap="square" rtlCol="0">
            <a:spAutoFit/>
          </a:bodyPr>
          <a:lstStyle/>
          <a:p>
            <a:r>
              <a:rPr lang="en-US" b="1" dirty="0" err="1"/>
              <a:t>BRFSS</a:t>
            </a:r>
            <a:r>
              <a:rPr lang="en-US" b="1" dirty="0"/>
              <a:t> 2015-2017 National cohort:</a:t>
            </a:r>
          </a:p>
          <a:p>
            <a:endParaRPr lang="en-US" b="1" dirty="0"/>
          </a:p>
          <a:p>
            <a:r>
              <a:rPr lang="en-US" b="1" dirty="0"/>
              <a:t>Caregiver socio-demographic sub-group samples sizes</a:t>
            </a:r>
          </a:p>
        </p:txBody>
      </p:sp>
    </p:spTree>
    <p:extLst>
      <p:ext uri="{BB962C8B-B14F-4D97-AF65-F5344CB8AC3E}">
        <p14:creationId xmlns:p14="http://schemas.microsoft.com/office/powerpoint/2010/main" val="285508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5851117"/>
              </p:ext>
            </p:extLst>
          </p:nvPr>
        </p:nvGraphicFramePr>
        <p:xfrm>
          <a:off x="3537285" y="96250"/>
          <a:ext cx="5157536" cy="6641439"/>
        </p:xfrm>
        <a:graphic>
          <a:graphicData uri="http://schemas.openxmlformats.org/drawingml/2006/table">
            <a:tbl>
              <a:tblPr firstRow="1" firstCol="1" bandRow="1">
                <a:tableStyleId>{5C22544A-7EE6-4342-B048-85BDC9FD1C3A}</a:tableStyleId>
              </a:tblPr>
              <a:tblGrid>
                <a:gridCol w="3624215">
                  <a:extLst>
                    <a:ext uri="{9D8B030D-6E8A-4147-A177-3AD203B41FA5}">
                      <a16:colId xmlns:a16="http://schemas.microsoft.com/office/drawing/2014/main" val="3657254898"/>
                    </a:ext>
                  </a:extLst>
                </a:gridCol>
                <a:gridCol w="1533321">
                  <a:extLst>
                    <a:ext uri="{9D8B030D-6E8A-4147-A177-3AD203B41FA5}">
                      <a16:colId xmlns:a16="http://schemas.microsoft.com/office/drawing/2014/main" val="2598896591"/>
                    </a:ext>
                  </a:extLst>
                </a:gridCol>
              </a:tblGrid>
              <a:tr h="186843">
                <a:tc>
                  <a:txBody>
                    <a:bodyPr/>
                    <a:lstStyle/>
                    <a:p>
                      <a:endParaRPr lang="en-US" sz="800">
                        <a:effectLst/>
                        <a:latin typeface="Calibri" panose="020F0502020204030204" pitchFamily="34" charset="0"/>
                      </a:endParaRPr>
                    </a:p>
                  </a:txBody>
                  <a:tcPr marL="50079" marR="50079" marT="0" marB="0" anchor="b"/>
                </a:tc>
                <a:tc>
                  <a:txBody>
                    <a:bodyPr/>
                    <a:lstStyle/>
                    <a:p>
                      <a:pPr marL="0" marR="0" algn="ctr">
                        <a:spcBef>
                          <a:spcPts val="0"/>
                        </a:spcBef>
                        <a:spcAft>
                          <a:spcPts val="0"/>
                        </a:spcAft>
                      </a:pPr>
                      <a:r>
                        <a:rPr lang="en-US" sz="700" b="1" dirty="0">
                          <a:effectLst/>
                        </a:rPr>
                        <a:t>Unweighted N</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453406487"/>
                  </a:ext>
                </a:extLst>
              </a:tr>
              <a:tr h="186843">
                <a:tc>
                  <a:txBody>
                    <a:bodyPr/>
                    <a:lstStyle/>
                    <a:p>
                      <a:endParaRPr lang="en-US" sz="800">
                        <a:effectLst/>
                        <a:latin typeface="Calibri" panose="020F0502020204030204" pitchFamily="34" charset="0"/>
                      </a:endParaRPr>
                    </a:p>
                  </a:txBody>
                  <a:tcPr marL="50079" marR="50079" marT="0" marB="0" anchor="b"/>
                </a:tc>
                <a:tc>
                  <a:txBody>
                    <a:bodyPr/>
                    <a:lstStyle/>
                    <a:p>
                      <a:endParaRPr lang="en-US" sz="8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1269351154"/>
                  </a:ext>
                </a:extLst>
              </a:tr>
              <a:tr h="186843">
                <a:tc>
                  <a:txBody>
                    <a:bodyPr/>
                    <a:lstStyle/>
                    <a:p>
                      <a:pPr marL="0" marR="0">
                        <a:spcBef>
                          <a:spcPts val="0"/>
                        </a:spcBef>
                        <a:spcAft>
                          <a:spcPts val="0"/>
                        </a:spcAft>
                      </a:pPr>
                      <a:r>
                        <a:rPr lang="en-US" sz="1100" dirty="0">
                          <a:effectLst/>
                        </a:rPr>
                        <a:t>Relationship of care recipient to caregiver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2449374982"/>
                  </a:ext>
                </a:extLst>
              </a:tr>
              <a:tr h="169858">
                <a:tc>
                  <a:txBody>
                    <a:bodyPr/>
                    <a:lstStyle/>
                    <a:p>
                      <a:pPr marL="0" marR="0">
                        <a:spcBef>
                          <a:spcPts val="0"/>
                        </a:spcBef>
                        <a:spcAft>
                          <a:spcPts val="0"/>
                        </a:spcAft>
                      </a:pPr>
                      <a:r>
                        <a:rPr lang="en-US" sz="1100" dirty="0">
                          <a:effectLst/>
                        </a:rPr>
                        <a:t>Parent / parent-in-law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18,784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4062046703"/>
                  </a:ext>
                </a:extLst>
              </a:tr>
              <a:tr h="169858">
                <a:tc>
                  <a:txBody>
                    <a:bodyPr/>
                    <a:lstStyle/>
                    <a:p>
                      <a:pPr marL="0" marR="0">
                        <a:spcBef>
                          <a:spcPts val="0"/>
                        </a:spcBef>
                        <a:spcAft>
                          <a:spcPts val="0"/>
                        </a:spcAft>
                      </a:pPr>
                      <a:r>
                        <a:rPr lang="en-US" sz="1100" dirty="0">
                          <a:effectLst/>
                        </a:rPr>
                        <a:t>Spouse / partner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10,036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073309948"/>
                  </a:ext>
                </a:extLst>
              </a:tr>
              <a:tr h="169858">
                <a:tc>
                  <a:txBody>
                    <a:bodyPr/>
                    <a:lstStyle/>
                    <a:p>
                      <a:pPr marL="0" marR="0">
                        <a:spcBef>
                          <a:spcPts val="0"/>
                        </a:spcBef>
                        <a:spcAft>
                          <a:spcPts val="0"/>
                        </a:spcAft>
                      </a:pPr>
                      <a:r>
                        <a:rPr lang="en-US" sz="1100" dirty="0">
                          <a:effectLst/>
                        </a:rPr>
                        <a:t>Child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4,971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2596032033"/>
                  </a:ext>
                </a:extLst>
              </a:tr>
              <a:tr h="169858">
                <a:tc>
                  <a:txBody>
                    <a:bodyPr/>
                    <a:lstStyle/>
                    <a:p>
                      <a:pPr marL="0" marR="0">
                        <a:spcBef>
                          <a:spcPts val="0"/>
                        </a:spcBef>
                        <a:spcAft>
                          <a:spcPts val="0"/>
                        </a:spcAft>
                      </a:pPr>
                      <a:r>
                        <a:rPr lang="en-US" sz="1100" dirty="0">
                          <a:effectLst/>
                        </a:rPr>
                        <a:t>Sibling / sibling-in-law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4,436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253575970"/>
                  </a:ext>
                </a:extLst>
              </a:tr>
              <a:tr h="169858">
                <a:tc>
                  <a:txBody>
                    <a:bodyPr/>
                    <a:lstStyle/>
                    <a:p>
                      <a:pPr marL="0" marR="0">
                        <a:spcBef>
                          <a:spcPts val="0"/>
                        </a:spcBef>
                        <a:spcAft>
                          <a:spcPts val="0"/>
                        </a:spcAft>
                      </a:pPr>
                      <a:r>
                        <a:rPr lang="en-US" sz="1100" dirty="0">
                          <a:effectLst/>
                        </a:rPr>
                        <a:t>Grandparent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2,281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2342843969"/>
                  </a:ext>
                </a:extLst>
              </a:tr>
              <a:tr h="169858">
                <a:tc>
                  <a:txBody>
                    <a:bodyPr/>
                    <a:lstStyle/>
                    <a:p>
                      <a:pPr marL="0" marR="0">
                        <a:spcBef>
                          <a:spcPts val="0"/>
                        </a:spcBef>
                        <a:spcAft>
                          <a:spcPts val="0"/>
                        </a:spcAft>
                      </a:pPr>
                      <a:r>
                        <a:rPr lang="en-US" sz="1100" dirty="0">
                          <a:effectLst/>
                        </a:rPr>
                        <a:t>Other relative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4,144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2988041585"/>
                  </a:ext>
                </a:extLst>
              </a:tr>
              <a:tr h="169858">
                <a:tc>
                  <a:txBody>
                    <a:bodyPr/>
                    <a:lstStyle/>
                    <a:p>
                      <a:pPr marL="0" marR="0">
                        <a:spcBef>
                          <a:spcPts val="0"/>
                        </a:spcBef>
                        <a:spcAft>
                          <a:spcPts val="0"/>
                        </a:spcAft>
                      </a:pPr>
                      <a:r>
                        <a:rPr lang="en-US" sz="1100" dirty="0">
                          <a:effectLst/>
                        </a:rPr>
                        <a:t>Non-relative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8,933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175924277"/>
                  </a:ext>
                </a:extLst>
              </a:tr>
              <a:tr h="186843">
                <a:tc>
                  <a:txBody>
                    <a:bodyPr/>
                    <a:lstStyle/>
                    <a:p>
                      <a:endParaRPr lang="en-US" sz="1100">
                        <a:effectLst/>
                        <a:latin typeface="Calibri" panose="020F0502020204030204" pitchFamily="34"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1720175942"/>
                  </a:ext>
                </a:extLst>
              </a:tr>
              <a:tr h="186843">
                <a:tc>
                  <a:txBody>
                    <a:bodyPr/>
                    <a:lstStyle/>
                    <a:p>
                      <a:pPr marL="0" marR="0">
                        <a:spcBef>
                          <a:spcPts val="0"/>
                        </a:spcBef>
                        <a:spcAft>
                          <a:spcPts val="0"/>
                        </a:spcAft>
                      </a:pPr>
                      <a:r>
                        <a:rPr lang="en-US" sz="1100">
                          <a:effectLst/>
                        </a:rPr>
                        <a:t>How long caregiving to CR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3293086926"/>
                  </a:ext>
                </a:extLst>
              </a:tr>
              <a:tr h="169858">
                <a:tc>
                  <a:txBody>
                    <a:bodyPr/>
                    <a:lstStyle/>
                    <a:p>
                      <a:pPr marL="0" marR="0">
                        <a:spcBef>
                          <a:spcPts val="0"/>
                        </a:spcBef>
                        <a:spcAft>
                          <a:spcPts val="0"/>
                        </a:spcAft>
                      </a:pPr>
                      <a:r>
                        <a:rPr lang="en-US" sz="1100">
                          <a:effectLst/>
                        </a:rPr>
                        <a:t>&lt; 1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10,254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4267641469"/>
                  </a:ext>
                </a:extLst>
              </a:tr>
              <a:tr h="169858">
                <a:tc>
                  <a:txBody>
                    <a:bodyPr/>
                    <a:lstStyle/>
                    <a:p>
                      <a:pPr marL="0" marR="0">
                        <a:spcBef>
                          <a:spcPts val="0"/>
                        </a:spcBef>
                        <a:spcAft>
                          <a:spcPts val="0"/>
                        </a:spcAft>
                      </a:pPr>
                      <a:r>
                        <a:rPr lang="en-US" sz="1100">
                          <a:effectLst/>
                        </a:rPr>
                        <a:t>1 to just less than 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6,627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3360830432"/>
                  </a:ext>
                </a:extLst>
              </a:tr>
              <a:tr h="169858">
                <a:tc>
                  <a:txBody>
                    <a:bodyPr/>
                    <a:lstStyle/>
                    <a:p>
                      <a:pPr marL="0" marR="0">
                        <a:spcBef>
                          <a:spcPts val="0"/>
                        </a:spcBef>
                        <a:spcAft>
                          <a:spcPts val="0"/>
                        </a:spcAft>
                      </a:pPr>
                      <a:r>
                        <a:rPr lang="en-US" sz="1100">
                          <a:effectLst/>
                        </a:rPr>
                        <a:t>6 months to just less than 2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9,594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2042311226"/>
                  </a:ext>
                </a:extLst>
              </a:tr>
              <a:tr h="169858">
                <a:tc>
                  <a:txBody>
                    <a:bodyPr/>
                    <a:lstStyle/>
                    <a:p>
                      <a:pPr marL="0" marR="0">
                        <a:spcBef>
                          <a:spcPts val="0"/>
                        </a:spcBef>
                        <a:spcAft>
                          <a:spcPts val="0"/>
                        </a:spcAft>
                      </a:pPr>
                      <a:r>
                        <a:rPr lang="en-US" sz="1100">
                          <a:effectLst/>
                        </a:rPr>
                        <a:t>2 to just less than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10,926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2428198741"/>
                  </a:ext>
                </a:extLst>
              </a:tr>
              <a:tr h="169858">
                <a:tc>
                  <a:txBody>
                    <a:bodyPr/>
                    <a:lstStyle/>
                    <a:p>
                      <a:pPr marL="0" marR="0">
                        <a:spcBef>
                          <a:spcPts val="0"/>
                        </a:spcBef>
                        <a:spcAft>
                          <a:spcPts val="0"/>
                        </a:spcAft>
                      </a:pPr>
                      <a:r>
                        <a:rPr lang="en-US" sz="1100">
                          <a:effectLst/>
                        </a:rPr>
                        <a:t>5 years or more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15,772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3239900538"/>
                  </a:ext>
                </a:extLst>
              </a:tr>
              <a:tr h="186843">
                <a:tc>
                  <a:txBody>
                    <a:bodyPr/>
                    <a:lstStyle/>
                    <a:p>
                      <a:endParaRPr lang="en-US" sz="1100">
                        <a:effectLst/>
                        <a:latin typeface="Calibri" panose="020F0502020204030204" pitchFamily="34"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827031401"/>
                  </a:ext>
                </a:extLst>
              </a:tr>
              <a:tr h="186843">
                <a:tc>
                  <a:txBody>
                    <a:bodyPr/>
                    <a:lstStyle/>
                    <a:p>
                      <a:pPr marL="0" marR="0">
                        <a:spcBef>
                          <a:spcPts val="0"/>
                        </a:spcBef>
                        <a:spcAft>
                          <a:spcPts val="0"/>
                        </a:spcAft>
                      </a:pPr>
                      <a:r>
                        <a:rPr lang="en-US" sz="1100">
                          <a:effectLst/>
                        </a:rPr>
                        <a:t>Hours of caregiving per week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547352729"/>
                  </a:ext>
                </a:extLst>
              </a:tr>
              <a:tr h="169858">
                <a:tc>
                  <a:txBody>
                    <a:bodyPr/>
                    <a:lstStyle/>
                    <a:p>
                      <a:pPr marL="0" marR="0">
                        <a:spcBef>
                          <a:spcPts val="0"/>
                        </a:spcBef>
                        <a:spcAft>
                          <a:spcPts val="0"/>
                        </a:spcAft>
                      </a:pPr>
                      <a:r>
                        <a:rPr lang="en-US" sz="1100">
                          <a:effectLst/>
                        </a:rPr>
                        <a:t>8 or less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30,206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992448453"/>
                  </a:ext>
                </a:extLst>
              </a:tr>
              <a:tr h="169858">
                <a:tc>
                  <a:txBody>
                    <a:bodyPr/>
                    <a:lstStyle/>
                    <a:p>
                      <a:pPr marL="0" marR="0">
                        <a:spcBef>
                          <a:spcPts val="0"/>
                        </a:spcBef>
                        <a:spcAft>
                          <a:spcPts val="0"/>
                        </a:spcAft>
                      </a:pPr>
                      <a:r>
                        <a:rPr lang="en-US" sz="1100">
                          <a:effectLst/>
                        </a:rPr>
                        <a:t>9 to 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6,430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377996725"/>
                  </a:ext>
                </a:extLst>
              </a:tr>
              <a:tr h="169858">
                <a:tc>
                  <a:txBody>
                    <a:bodyPr/>
                    <a:lstStyle/>
                    <a:p>
                      <a:pPr marL="0" marR="0">
                        <a:spcBef>
                          <a:spcPts val="0"/>
                        </a:spcBef>
                        <a:spcAft>
                          <a:spcPts val="0"/>
                        </a:spcAft>
                      </a:pPr>
                      <a:r>
                        <a:rPr lang="en-US" sz="1100">
                          <a:effectLst/>
                        </a:rPr>
                        <a:t>20 - 39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4,903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4206282851"/>
                  </a:ext>
                </a:extLst>
              </a:tr>
              <a:tr h="169858">
                <a:tc>
                  <a:txBody>
                    <a:bodyPr/>
                    <a:lstStyle/>
                    <a:p>
                      <a:pPr marL="0" marR="0">
                        <a:spcBef>
                          <a:spcPts val="0"/>
                        </a:spcBef>
                        <a:spcAft>
                          <a:spcPts val="0"/>
                        </a:spcAft>
                      </a:pPr>
                      <a:r>
                        <a:rPr lang="en-US" sz="1100">
                          <a:effectLst/>
                        </a:rPr>
                        <a:t>40 or more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9,150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899781168"/>
                  </a:ext>
                </a:extLst>
              </a:tr>
              <a:tr h="186843">
                <a:tc>
                  <a:txBody>
                    <a:bodyPr/>
                    <a:lstStyle/>
                    <a:p>
                      <a:endParaRPr lang="en-US" sz="1100">
                        <a:effectLst/>
                        <a:latin typeface="Calibri" panose="020F0502020204030204" pitchFamily="34"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3936661267"/>
                  </a:ext>
                </a:extLst>
              </a:tr>
              <a:tr h="186843">
                <a:tc>
                  <a:txBody>
                    <a:bodyPr/>
                    <a:lstStyle/>
                    <a:p>
                      <a:pPr marL="0" marR="0">
                        <a:spcBef>
                          <a:spcPts val="0"/>
                        </a:spcBef>
                        <a:spcAft>
                          <a:spcPts val="0"/>
                        </a:spcAft>
                      </a:pPr>
                      <a:r>
                        <a:rPr lang="en-US" sz="1100">
                          <a:effectLst/>
                        </a:rPr>
                        <a:t>Care recipient's major condition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2446697340"/>
                  </a:ext>
                </a:extLst>
              </a:tr>
              <a:tr h="169858">
                <a:tc>
                  <a:txBody>
                    <a:bodyPr/>
                    <a:lstStyle/>
                    <a:p>
                      <a:pPr marL="0" marR="0">
                        <a:spcBef>
                          <a:spcPts val="0"/>
                        </a:spcBef>
                        <a:spcAft>
                          <a:spcPts val="0"/>
                        </a:spcAft>
                      </a:pPr>
                      <a:r>
                        <a:rPr lang="en-US" sz="1100">
                          <a:effectLst/>
                        </a:rPr>
                        <a:t>Alzheimer's disease / dementia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5,100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3227635125"/>
                  </a:ext>
                </a:extLst>
              </a:tr>
              <a:tr h="169858">
                <a:tc>
                  <a:txBody>
                    <a:bodyPr/>
                    <a:lstStyle/>
                    <a:p>
                      <a:pPr marL="0" marR="0">
                        <a:spcBef>
                          <a:spcPts val="0"/>
                        </a:spcBef>
                        <a:spcAft>
                          <a:spcPts val="0"/>
                        </a:spcAft>
                      </a:pPr>
                      <a:r>
                        <a:rPr lang="en-US" sz="1100">
                          <a:effectLst/>
                        </a:rPr>
                        <a:t>Cancer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4,192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370651570"/>
                  </a:ext>
                </a:extLst>
              </a:tr>
              <a:tr h="169858">
                <a:tc>
                  <a:txBody>
                    <a:bodyPr/>
                    <a:lstStyle/>
                    <a:p>
                      <a:pPr marL="0" marR="0">
                        <a:spcBef>
                          <a:spcPts val="0"/>
                        </a:spcBef>
                        <a:spcAft>
                          <a:spcPts val="0"/>
                        </a:spcAft>
                      </a:pPr>
                      <a:r>
                        <a:rPr lang="en-US" sz="1100">
                          <a:effectLst/>
                        </a:rPr>
                        <a:t>Diabetes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2,723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862582879"/>
                  </a:ext>
                </a:extLst>
              </a:tr>
              <a:tr h="169858">
                <a:tc>
                  <a:txBody>
                    <a:bodyPr/>
                    <a:lstStyle/>
                    <a:p>
                      <a:pPr marL="0" marR="0">
                        <a:spcBef>
                          <a:spcPts val="0"/>
                        </a:spcBef>
                        <a:spcAft>
                          <a:spcPts val="0"/>
                        </a:spcAft>
                      </a:pPr>
                      <a:r>
                        <a:rPr lang="en-US" sz="1100">
                          <a:effectLst/>
                        </a:rPr>
                        <a:t>Heart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3,944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058216305"/>
                  </a:ext>
                </a:extLst>
              </a:tr>
              <a:tr h="339716">
                <a:tc>
                  <a:txBody>
                    <a:bodyPr/>
                    <a:lstStyle/>
                    <a:p>
                      <a:pPr marL="0" marR="0">
                        <a:spcBef>
                          <a:spcPts val="0"/>
                        </a:spcBef>
                        <a:spcAft>
                          <a:spcPts val="0"/>
                        </a:spcAft>
                      </a:pPr>
                      <a:r>
                        <a:rPr lang="en-US" sz="1100">
                          <a:effectLst/>
                        </a:rPr>
                        <a:t>Developmental disorder, mental disorder,</a:t>
                      </a:r>
                      <a:br>
                        <a:rPr lang="en-US" sz="1100">
                          <a:effectLst/>
                        </a:rPr>
                      </a:br>
                      <a:r>
                        <a:rPr lang="en-US" sz="1100">
                          <a:effectLst/>
                        </a:rPr>
                        <a:t>or substance abuse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4,350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ctr"/>
                </a:tc>
                <a:extLst>
                  <a:ext uri="{0D108BD9-81ED-4DB2-BD59-A6C34878D82A}">
                    <a16:rowId xmlns:a16="http://schemas.microsoft.com/office/drawing/2014/main" val="3072828029"/>
                  </a:ext>
                </a:extLst>
              </a:tr>
              <a:tr h="169858">
                <a:tc>
                  <a:txBody>
                    <a:bodyPr/>
                    <a:lstStyle/>
                    <a:p>
                      <a:pPr marL="0" marR="0">
                        <a:spcBef>
                          <a:spcPts val="0"/>
                        </a:spcBef>
                        <a:spcAft>
                          <a:spcPts val="0"/>
                        </a:spcAft>
                      </a:pPr>
                      <a:r>
                        <a:rPr lang="en-US" sz="1100" dirty="0">
                          <a:effectLst/>
                        </a:rPr>
                        <a:t>Other (Arthritis; Asthma</a:t>
                      </a:r>
                      <a:r>
                        <a:rPr lang="en-US" sz="1100" baseline="0" dirty="0">
                          <a:effectLst/>
                        </a:rPr>
                        <a:t> / </a:t>
                      </a:r>
                      <a:r>
                        <a:rPr lang="en-US" sz="1100" baseline="0" dirty="0" err="1">
                          <a:effectLst/>
                        </a:rPr>
                        <a:t>COPD</a:t>
                      </a:r>
                      <a:r>
                        <a:rPr lang="en-US" sz="1100" baseline="0" dirty="0">
                          <a:effectLst/>
                        </a:rPr>
                        <a:t>; injury; 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30,977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4243687868"/>
                  </a:ext>
                </a:extLst>
              </a:tr>
              <a:tr h="186843">
                <a:tc>
                  <a:txBody>
                    <a:bodyPr/>
                    <a:lstStyle/>
                    <a:p>
                      <a:endParaRPr lang="en-US" sz="1100">
                        <a:effectLst/>
                        <a:latin typeface="Calibri" panose="020F0502020204030204" pitchFamily="34"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1511258398"/>
                  </a:ext>
                </a:extLst>
              </a:tr>
              <a:tr h="186843">
                <a:tc>
                  <a:txBody>
                    <a:bodyPr/>
                    <a:lstStyle/>
                    <a:p>
                      <a:pPr marL="0" marR="0">
                        <a:spcBef>
                          <a:spcPts val="0"/>
                        </a:spcBef>
                        <a:spcAft>
                          <a:spcPts val="0"/>
                        </a:spcAft>
                      </a:pPr>
                      <a:r>
                        <a:rPr lang="en-US" sz="1100">
                          <a:effectLst/>
                        </a:rPr>
                        <a:t>Type of care provided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endParaRPr lang="en-US" sz="1100" b="1" dirty="0">
                        <a:effectLst/>
                        <a:latin typeface="Calibri" panose="020F0502020204030204" pitchFamily="34" charset="0"/>
                      </a:endParaRPr>
                    </a:p>
                  </a:txBody>
                  <a:tcPr marL="50079" marR="50079" marT="0" marB="0" anchor="b"/>
                </a:tc>
                <a:extLst>
                  <a:ext uri="{0D108BD9-81ED-4DB2-BD59-A6C34878D82A}">
                    <a16:rowId xmlns:a16="http://schemas.microsoft.com/office/drawing/2014/main" val="3172489277"/>
                  </a:ext>
                </a:extLst>
              </a:tr>
              <a:tr h="169858">
                <a:tc>
                  <a:txBody>
                    <a:bodyPr/>
                    <a:lstStyle/>
                    <a:p>
                      <a:pPr marL="0" marR="0">
                        <a:spcBef>
                          <a:spcPts val="0"/>
                        </a:spcBef>
                        <a:spcAft>
                          <a:spcPts val="0"/>
                        </a:spcAft>
                      </a:pPr>
                      <a:r>
                        <a:rPr lang="en-US" sz="1100">
                          <a:effectLst/>
                        </a:rPr>
                        <a:t>Personal care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3,048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336690881"/>
                  </a:ext>
                </a:extLst>
              </a:tr>
              <a:tr h="169858">
                <a:tc>
                  <a:txBody>
                    <a:bodyPr/>
                    <a:lstStyle/>
                    <a:p>
                      <a:pPr marL="0" marR="0">
                        <a:spcBef>
                          <a:spcPts val="0"/>
                        </a:spcBef>
                        <a:spcAft>
                          <a:spcPts val="0"/>
                        </a:spcAft>
                      </a:pPr>
                      <a:r>
                        <a:rPr lang="en-US" sz="1100">
                          <a:effectLst/>
                        </a:rPr>
                        <a:t>Household tasks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17,988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2782520127"/>
                  </a:ext>
                </a:extLst>
              </a:tr>
              <a:tr h="169858">
                <a:tc>
                  <a:txBody>
                    <a:bodyPr/>
                    <a:lstStyle/>
                    <a:p>
                      <a:pPr marL="0" marR="0">
                        <a:spcBef>
                          <a:spcPts val="0"/>
                        </a:spcBef>
                        <a:spcAft>
                          <a:spcPts val="0"/>
                        </a:spcAft>
                      </a:pPr>
                      <a:r>
                        <a:rPr lang="en-US" sz="1100">
                          <a:effectLst/>
                        </a:rPr>
                        <a:t>Both personal care and household tasks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23,398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3456783736"/>
                  </a:ext>
                </a:extLst>
              </a:tr>
              <a:tr h="169858">
                <a:tc>
                  <a:txBody>
                    <a:bodyPr/>
                    <a:lstStyle/>
                    <a:p>
                      <a:pPr marL="0" marR="0">
                        <a:spcBef>
                          <a:spcPts val="0"/>
                        </a:spcBef>
                        <a:spcAft>
                          <a:spcPts val="0"/>
                        </a:spcAft>
                      </a:pPr>
                      <a:r>
                        <a:rPr lang="en-US" sz="1100" dirty="0">
                          <a:effectLst/>
                        </a:rPr>
                        <a:t>Neither (non-ADL / </a:t>
                      </a:r>
                      <a:r>
                        <a:rPr lang="en-US" sz="1100" dirty="0" err="1">
                          <a:effectLst/>
                        </a:rPr>
                        <a:t>IADL</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tc>
                  <a:txBody>
                    <a:bodyPr/>
                    <a:lstStyle/>
                    <a:p>
                      <a:pPr marL="0" marR="0" algn="ctr">
                        <a:spcBef>
                          <a:spcPts val="0"/>
                        </a:spcBef>
                        <a:spcAft>
                          <a:spcPts val="0"/>
                        </a:spcAft>
                      </a:pPr>
                      <a:r>
                        <a:rPr lang="en-US" sz="1100" b="1" dirty="0">
                          <a:effectLst/>
                        </a:rPr>
                        <a:t>8,997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79" marR="50079" marT="0" marB="0" anchor="b"/>
                </a:tc>
                <a:extLst>
                  <a:ext uri="{0D108BD9-81ED-4DB2-BD59-A6C34878D82A}">
                    <a16:rowId xmlns:a16="http://schemas.microsoft.com/office/drawing/2014/main" val="1698762698"/>
                  </a:ext>
                </a:extLst>
              </a:tr>
            </a:tbl>
          </a:graphicData>
        </a:graphic>
      </p:graphicFrame>
      <p:sp>
        <p:nvSpPr>
          <p:cNvPr id="3" name="TextBox 2"/>
          <p:cNvSpPr txBox="1"/>
          <p:nvPr/>
        </p:nvSpPr>
        <p:spPr>
          <a:xfrm>
            <a:off x="1082842" y="1483895"/>
            <a:ext cx="2109537" cy="1754326"/>
          </a:xfrm>
          <a:prstGeom prst="rect">
            <a:avLst/>
          </a:prstGeom>
          <a:noFill/>
        </p:spPr>
        <p:txBody>
          <a:bodyPr wrap="square" rtlCol="0">
            <a:spAutoFit/>
          </a:bodyPr>
          <a:lstStyle/>
          <a:p>
            <a:r>
              <a:rPr lang="en-US" b="1" dirty="0" err="1"/>
              <a:t>BRFSS</a:t>
            </a:r>
            <a:r>
              <a:rPr lang="en-US" b="1" dirty="0"/>
              <a:t> 2015-2017 National Cohort:</a:t>
            </a:r>
          </a:p>
          <a:p>
            <a:endParaRPr lang="en-US" b="1" dirty="0"/>
          </a:p>
          <a:p>
            <a:r>
              <a:rPr lang="en-US" b="1" dirty="0"/>
              <a:t>Caregiving context sub-group sample sizes</a:t>
            </a:r>
          </a:p>
        </p:txBody>
      </p:sp>
    </p:spTree>
    <p:extLst>
      <p:ext uri="{BB962C8B-B14F-4D97-AF65-F5344CB8AC3E}">
        <p14:creationId xmlns:p14="http://schemas.microsoft.com/office/powerpoint/2010/main" val="261405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BRFSS</a:t>
            </a:r>
            <a:r>
              <a:rPr lang="en-US" dirty="0"/>
              <a:t> Key findings</a:t>
            </a:r>
          </a:p>
        </p:txBody>
      </p:sp>
      <p:sp>
        <p:nvSpPr>
          <p:cNvPr id="3" name="Content Placeholder 2"/>
          <p:cNvSpPr>
            <a:spLocks noGrp="1"/>
          </p:cNvSpPr>
          <p:nvPr>
            <p:ph idx="1"/>
          </p:nvPr>
        </p:nvSpPr>
        <p:spPr>
          <a:xfrm>
            <a:off x="489284" y="1187117"/>
            <a:ext cx="10864516" cy="4989848"/>
          </a:xfrm>
        </p:spPr>
        <p:txBody>
          <a:bodyPr>
            <a:normAutofit fontScale="70000" lnSpcReduction="20000"/>
          </a:bodyPr>
          <a:lstStyle/>
          <a:p>
            <a:pPr marL="0" indent="0">
              <a:buNone/>
            </a:pPr>
            <a:r>
              <a:rPr lang="en-US" b="1" u="sng" dirty="0"/>
              <a:t>(1) How disability impacts health and quality of life (</a:t>
            </a:r>
            <a:r>
              <a:rPr lang="en-US" b="1" u="sng" dirty="0" err="1"/>
              <a:t>QOL</a:t>
            </a:r>
            <a:r>
              <a:rPr lang="en-US" b="1" u="sng" dirty="0"/>
              <a:t>) outcomes of </a:t>
            </a:r>
            <a:r>
              <a:rPr lang="en-US" b="1" u="sng" dirty="0" err="1"/>
              <a:t>PWDs</a:t>
            </a:r>
            <a:r>
              <a:rPr lang="en-US" b="1" u="sng" dirty="0"/>
              <a:t> </a:t>
            </a:r>
            <a:endParaRPr lang="en-US" b="1" dirty="0"/>
          </a:p>
          <a:p>
            <a:pPr marL="0" indent="0">
              <a:buNone/>
            </a:pPr>
            <a:r>
              <a:rPr lang="en-US" dirty="0"/>
              <a:t> </a:t>
            </a:r>
          </a:p>
          <a:p>
            <a:pPr lvl="0"/>
            <a:r>
              <a:rPr lang="en-US" b="1" dirty="0" err="1"/>
              <a:t>PWDs</a:t>
            </a:r>
            <a:r>
              <a:rPr lang="en-US" b="1" dirty="0"/>
              <a:t> (any of the six) consistently reported poorer health and quality of life outcomes than those without disability</a:t>
            </a:r>
            <a:endParaRPr lang="en-US" dirty="0"/>
          </a:p>
          <a:p>
            <a:pPr marL="0" indent="0">
              <a:buNone/>
            </a:pPr>
            <a:r>
              <a:rPr lang="en-US" dirty="0"/>
              <a:t> </a:t>
            </a:r>
          </a:p>
          <a:p>
            <a:pPr lvl="0"/>
            <a:r>
              <a:rPr lang="en-US" dirty="0" err="1"/>
              <a:t>PWDs</a:t>
            </a:r>
            <a:r>
              <a:rPr lang="en-US" dirty="0"/>
              <a:t> more likely to report:</a:t>
            </a:r>
          </a:p>
          <a:p>
            <a:pPr marL="0" indent="0">
              <a:buNone/>
            </a:pPr>
            <a:r>
              <a:rPr lang="en-US" dirty="0"/>
              <a:t> </a:t>
            </a:r>
          </a:p>
          <a:p>
            <a:r>
              <a:rPr lang="en-US" dirty="0"/>
              <a:t>	- poor self-rated health; unhealthy days</a:t>
            </a:r>
          </a:p>
          <a:p>
            <a:r>
              <a:rPr lang="en-US" dirty="0"/>
              <a:t>	- poorer health behaviors (smoking; lack of physical activity; poor diet)</a:t>
            </a:r>
          </a:p>
          <a:p>
            <a:r>
              <a:rPr lang="en-US" dirty="0"/>
              <a:t>	- chronic health conditions (high blood pressure; heart attack; high cholesterol; 		angina / </a:t>
            </a:r>
            <a:r>
              <a:rPr lang="en-US" dirty="0" err="1"/>
              <a:t>CHD</a:t>
            </a:r>
            <a:r>
              <a:rPr lang="en-US" dirty="0"/>
              <a:t>; stroke; asthma; skin cancer; other cancer; </a:t>
            </a:r>
            <a:r>
              <a:rPr lang="en-US" dirty="0" err="1"/>
              <a:t>COPD</a:t>
            </a:r>
            <a:r>
              <a:rPr lang="en-US" dirty="0"/>
              <a:t> / 			emphysema; arthritis; depression; kidney disorder; overweight; obese)</a:t>
            </a:r>
          </a:p>
          <a:p>
            <a:endParaRPr lang="en-US" dirty="0"/>
          </a:p>
          <a:p>
            <a:pPr lvl="0"/>
            <a:r>
              <a:rPr lang="en-US" dirty="0"/>
              <a:t>These findings replicate when examining each of the six types of disability separately</a:t>
            </a:r>
          </a:p>
          <a:p>
            <a:endParaRPr lang="en-US" dirty="0"/>
          </a:p>
        </p:txBody>
      </p:sp>
    </p:spTree>
    <p:extLst>
      <p:ext uri="{BB962C8B-B14F-4D97-AF65-F5344CB8AC3E}">
        <p14:creationId xmlns:p14="http://schemas.microsoft.com/office/powerpoint/2010/main" val="163597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568"/>
            <a:ext cx="10515600" cy="770021"/>
          </a:xfrm>
        </p:spPr>
        <p:txBody>
          <a:bodyPr>
            <a:normAutofit/>
          </a:bodyPr>
          <a:lstStyle/>
          <a:p>
            <a:pPr algn="ctr"/>
            <a:r>
              <a:rPr lang="en-US" dirty="0" err="1"/>
              <a:t>BRFSS</a:t>
            </a:r>
            <a:r>
              <a:rPr lang="en-US" dirty="0"/>
              <a:t> key findings</a:t>
            </a:r>
          </a:p>
        </p:txBody>
      </p:sp>
      <p:sp>
        <p:nvSpPr>
          <p:cNvPr id="3" name="Content Placeholder 2"/>
          <p:cNvSpPr>
            <a:spLocks noGrp="1"/>
          </p:cNvSpPr>
          <p:nvPr>
            <p:ph idx="1"/>
          </p:nvPr>
        </p:nvSpPr>
        <p:spPr>
          <a:xfrm>
            <a:off x="240633" y="986589"/>
            <a:ext cx="11430000" cy="5277853"/>
          </a:xfrm>
        </p:spPr>
        <p:txBody>
          <a:bodyPr>
            <a:normAutofit fontScale="55000" lnSpcReduction="20000"/>
          </a:bodyPr>
          <a:lstStyle/>
          <a:p>
            <a:pPr marL="0" indent="0">
              <a:buNone/>
            </a:pPr>
            <a:r>
              <a:rPr lang="en-US" b="1" u="sng" dirty="0"/>
              <a:t>(2) Detection of family supporters / caregivers at high risk for their own negative health / </a:t>
            </a:r>
            <a:r>
              <a:rPr lang="en-US" b="1" u="sng" dirty="0" err="1"/>
              <a:t>QOL</a:t>
            </a:r>
            <a:r>
              <a:rPr lang="en-US" b="1" u="sng" dirty="0"/>
              <a:t> outcomes</a:t>
            </a:r>
            <a:endParaRPr lang="en-US" b="1" dirty="0"/>
          </a:p>
          <a:p>
            <a:endParaRPr lang="en-US" dirty="0"/>
          </a:p>
          <a:p>
            <a:r>
              <a:rPr lang="en-US" u="sng" dirty="0"/>
              <a:t>Caregivers are at higher risk than non-</a:t>
            </a:r>
            <a:r>
              <a:rPr lang="en-US" u="sng" dirty="0" err="1"/>
              <a:t>CGs</a:t>
            </a:r>
            <a:endParaRPr lang="en-US" dirty="0"/>
          </a:p>
          <a:p>
            <a:pPr marL="0" indent="0">
              <a:buNone/>
            </a:pPr>
            <a:r>
              <a:rPr lang="en-US" dirty="0"/>
              <a:t> </a:t>
            </a:r>
          </a:p>
          <a:p>
            <a:pPr lvl="0"/>
            <a:r>
              <a:rPr lang="en-US" b="1" dirty="0" err="1"/>
              <a:t>CGs</a:t>
            </a:r>
            <a:r>
              <a:rPr lang="en-US" b="1" dirty="0"/>
              <a:t> consistently reported poorer health and quality of life outcomes than non-</a:t>
            </a:r>
            <a:r>
              <a:rPr lang="en-US" b="1" dirty="0" err="1"/>
              <a:t>CGs</a:t>
            </a:r>
            <a:endParaRPr lang="en-US" dirty="0"/>
          </a:p>
          <a:p>
            <a:pPr marL="0" indent="0">
              <a:buNone/>
            </a:pPr>
            <a:r>
              <a:rPr lang="en-US" b="1" dirty="0"/>
              <a:t> </a:t>
            </a:r>
            <a:endParaRPr lang="en-US" dirty="0"/>
          </a:p>
          <a:p>
            <a:pPr lvl="0"/>
            <a:r>
              <a:rPr lang="en-US" dirty="0"/>
              <a:t>Controlling for CG socio-demographics (age, sex, race, education, income, employment status, presence of children in household, living alone) in multivariate models, </a:t>
            </a:r>
            <a:r>
              <a:rPr lang="en-US" b="1" dirty="0" err="1"/>
              <a:t>CGs</a:t>
            </a:r>
            <a:r>
              <a:rPr lang="en-US" b="1" dirty="0"/>
              <a:t> more likely to report</a:t>
            </a:r>
            <a:r>
              <a:rPr lang="en-US" dirty="0"/>
              <a:t>:</a:t>
            </a:r>
          </a:p>
          <a:p>
            <a:pPr marL="0" indent="0">
              <a:buNone/>
            </a:pPr>
            <a:r>
              <a:rPr lang="en-US" b="1" dirty="0"/>
              <a:t> </a:t>
            </a:r>
            <a:endParaRPr lang="en-US" dirty="0"/>
          </a:p>
          <a:p>
            <a:pPr marL="0" indent="0">
              <a:buNone/>
            </a:pPr>
            <a:r>
              <a:rPr lang="en-US" dirty="0"/>
              <a:t>	- poor self-rated health; unhealthy days</a:t>
            </a:r>
          </a:p>
          <a:p>
            <a:pPr marL="0" indent="0">
              <a:buNone/>
            </a:pPr>
            <a:r>
              <a:rPr lang="en-US" dirty="0"/>
              <a:t>	- being unable to see a doctor because of the cost</a:t>
            </a:r>
          </a:p>
          <a:p>
            <a:pPr marL="0" indent="0">
              <a:buNone/>
            </a:pPr>
            <a:r>
              <a:rPr lang="en-US" dirty="0"/>
              <a:t>	- smoking</a:t>
            </a:r>
          </a:p>
          <a:p>
            <a:pPr marL="0" indent="0">
              <a:buNone/>
            </a:pPr>
            <a:r>
              <a:rPr lang="en-US" dirty="0"/>
              <a:t>	- chronic health conditions (high BP; angina / </a:t>
            </a:r>
            <a:r>
              <a:rPr lang="en-US" dirty="0" err="1"/>
              <a:t>CHD</a:t>
            </a:r>
            <a:r>
              <a:rPr lang="en-US" dirty="0"/>
              <a:t>; asthma; skin cancer; </a:t>
            </a:r>
            <a:r>
              <a:rPr lang="en-US" dirty="0" err="1"/>
              <a:t>COPD</a:t>
            </a:r>
            <a:r>
              <a:rPr lang="en-US" dirty="0"/>
              <a:t> / emphysema; 				      	      arthritis; depression; overweight; obese)</a:t>
            </a:r>
          </a:p>
          <a:p>
            <a:pPr marL="0" indent="0">
              <a:buNone/>
            </a:pPr>
            <a:r>
              <a:rPr lang="en-US" b="1" dirty="0"/>
              <a:t>	- disability (any disability [29.7% vs. 23.1%]; difficulty walking / climbing stairs; difficulty 			      concentrating / remembering / making decisions)</a:t>
            </a:r>
            <a:endParaRPr lang="en-US" dirty="0"/>
          </a:p>
        </p:txBody>
      </p:sp>
    </p:spTree>
    <p:extLst>
      <p:ext uri="{BB962C8B-B14F-4D97-AF65-F5344CB8AC3E}">
        <p14:creationId xmlns:p14="http://schemas.microsoft.com/office/powerpoint/2010/main" val="376421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254"/>
            <a:ext cx="10515600" cy="497304"/>
          </a:xfrm>
        </p:spPr>
        <p:txBody>
          <a:bodyPr/>
          <a:lstStyle/>
          <a:p>
            <a:pPr algn="ctr"/>
            <a:r>
              <a:rPr lang="en-US" dirty="0"/>
              <a:t>Talk Outline</a:t>
            </a:r>
          </a:p>
        </p:txBody>
      </p:sp>
      <p:sp>
        <p:nvSpPr>
          <p:cNvPr id="3" name="Content Placeholder 2"/>
          <p:cNvSpPr>
            <a:spLocks noGrp="1"/>
          </p:cNvSpPr>
          <p:nvPr>
            <p:ph idx="1"/>
          </p:nvPr>
        </p:nvSpPr>
        <p:spPr>
          <a:xfrm>
            <a:off x="152400" y="593558"/>
            <a:ext cx="11927304" cy="6152147"/>
          </a:xfrm>
        </p:spPr>
        <p:txBody>
          <a:bodyPr/>
          <a:lstStyle/>
          <a:p>
            <a:pPr marL="514350" indent="-514350">
              <a:buAutoNum type="arabicPeriod"/>
            </a:pPr>
            <a:r>
              <a:rPr lang="en-US" sz="2000" dirty="0"/>
              <a:t>Overview of project and datasets</a:t>
            </a:r>
          </a:p>
          <a:p>
            <a:pPr marL="514350" indent="-514350">
              <a:buAutoNum type="arabicPeriod"/>
            </a:pPr>
            <a:endParaRPr lang="en-US" sz="2000" dirty="0"/>
          </a:p>
          <a:p>
            <a:pPr marL="514350" indent="-514350">
              <a:buAutoNum type="arabicPeriod"/>
            </a:pPr>
            <a:r>
              <a:rPr lang="en-US" sz="2000" dirty="0"/>
              <a:t>Issues in the definition and measurement of family caregiving across the lifespan</a:t>
            </a:r>
          </a:p>
          <a:p>
            <a:pPr marL="0" indent="0">
              <a:buNone/>
            </a:pPr>
            <a:endParaRPr lang="en-US" sz="2000" dirty="0"/>
          </a:p>
          <a:p>
            <a:pPr marL="0" indent="0">
              <a:buNone/>
            </a:pPr>
            <a:r>
              <a:rPr lang="en-US" sz="2000" dirty="0"/>
              <a:t>3.     Illustrative findings / current data table examples from two key datasets:</a:t>
            </a:r>
          </a:p>
          <a:p>
            <a:pPr lvl="1"/>
            <a:r>
              <a:rPr lang="en-US" sz="2000" dirty="0"/>
              <a:t>Behavioral Risk Factor Surveillance System (</a:t>
            </a:r>
            <a:r>
              <a:rPr lang="en-US" sz="2000" dirty="0" err="1"/>
              <a:t>BRFSS</a:t>
            </a:r>
            <a:r>
              <a:rPr lang="en-US" sz="2000" dirty="0"/>
              <a:t>) caregiver module</a:t>
            </a:r>
          </a:p>
          <a:p>
            <a:pPr lvl="1"/>
            <a:r>
              <a:rPr lang="en-US" sz="2000" dirty="0"/>
              <a:t>National Health &amp; Aging Trends Study (</a:t>
            </a:r>
            <a:r>
              <a:rPr lang="en-US" sz="2000" dirty="0" err="1"/>
              <a:t>NHATS</a:t>
            </a:r>
            <a:r>
              <a:rPr lang="en-US" sz="2000" dirty="0"/>
              <a:t>) / National Study of Caregiving (</a:t>
            </a:r>
            <a:r>
              <a:rPr lang="en-US" sz="2000" dirty="0" err="1"/>
              <a:t>NSOC</a:t>
            </a:r>
            <a:r>
              <a:rPr lang="en-US" sz="2000" dirty="0"/>
              <a:t>)</a:t>
            </a:r>
          </a:p>
          <a:p>
            <a:pPr lvl="1"/>
            <a:endParaRPr lang="en-US" sz="2000" dirty="0"/>
          </a:p>
          <a:p>
            <a:pPr marL="457189" lvl="1" indent="0">
              <a:buNone/>
            </a:pPr>
            <a:r>
              <a:rPr lang="en-US" sz="2000" u="sng" dirty="0"/>
              <a:t>Key research questions and foci:</a:t>
            </a:r>
          </a:p>
          <a:p>
            <a:pPr marL="914389" lvl="1" indent="-457200">
              <a:buAutoNum type="arabicParenBoth"/>
            </a:pPr>
            <a:r>
              <a:rPr lang="en-US" sz="2000" dirty="0"/>
              <a:t>How disability impacts health and quality of life (</a:t>
            </a:r>
            <a:r>
              <a:rPr lang="en-US" sz="2000" dirty="0" err="1"/>
              <a:t>QOL</a:t>
            </a:r>
            <a:r>
              <a:rPr lang="en-US" sz="2000" dirty="0"/>
              <a:t>) outcomes of </a:t>
            </a:r>
            <a:r>
              <a:rPr lang="en-US" sz="2000" dirty="0" err="1"/>
              <a:t>PWDs</a:t>
            </a:r>
            <a:r>
              <a:rPr lang="en-US" sz="2000" dirty="0"/>
              <a:t> (</a:t>
            </a:r>
            <a:r>
              <a:rPr lang="en-US" sz="2000" dirty="0" err="1"/>
              <a:t>PWD</a:t>
            </a:r>
            <a:r>
              <a:rPr lang="en-US" sz="2000" dirty="0"/>
              <a:t>)</a:t>
            </a:r>
          </a:p>
          <a:p>
            <a:pPr marL="914389" lvl="1" indent="-457200">
              <a:buAutoNum type="arabicParenBoth"/>
            </a:pPr>
            <a:r>
              <a:rPr lang="en-US" sz="2000" dirty="0"/>
              <a:t>Detection of family supporters / caregivers at risk for their own negative health / </a:t>
            </a:r>
            <a:r>
              <a:rPr lang="en-US" sz="2000" dirty="0" err="1"/>
              <a:t>QOL</a:t>
            </a:r>
            <a:r>
              <a:rPr lang="en-US" sz="2000" dirty="0"/>
              <a:t> outcomes (CG)</a:t>
            </a:r>
          </a:p>
          <a:p>
            <a:pPr marL="914389" lvl="1" indent="-457200">
              <a:buAutoNum type="arabicParenBoth"/>
            </a:pPr>
            <a:r>
              <a:rPr lang="en-US" sz="2000" dirty="0"/>
              <a:t>How caregiving context and caregiver health and </a:t>
            </a:r>
            <a:r>
              <a:rPr lang="en-US" sz="2000" dirty="0" err="1"/>
              <a:t>QOL</a:t>
            </a:r>
            <a:r>
              <a:rPr lang="en-US" sz="2000" dirty="0"/>
              <a:t> outcomes impact their ability to provide quality care and potentially reduce or mitigate </a:t>
            </a:r>
            <a:r>
              <a:rPr lang="en-US" sz="2000" dirty="0" err="1"/>
              <a:t>PWD</a:t>
            </a:r>
            <a:r>
              <a:rPr lang="en-US" sz="2000" dirty="0"/>
              <a:t> negative outcomes (</a:t>
            </a:r>
            <a:r>
              <a:rPr lang="en-US" sz="2000" dirty="0" err="1"/>
              <a:t>PWD</a:t>
            </a:r>
            <a:r>
              <a:rPr lang="en-US" sz="2000" dirty="0"/>
              <a:t> / CG dyad)</a:t>
            </a:r>
          </a:p>
          <a:p>
            <a:pPr marL="914389" lvl="1" indent="-457200">
              <a:buAutoNum type="arabicParenBoth"/>
            </a:pPr>
            <a:endParaRPr lang="en-US" sz="2000" dirty="0"/>
          </a:p>
          <a:p>
            <a:pPr marL="0" indent="0">
              <a:buNone/>
            </a:pPr>
            <a:r>
              <a:rPr lang="en-US" sz="2000" dirty="0"/>
              <a:t>4.    Conclusions: Discussion of potential policy and intervention implications</a:t>
            </a:r>
          </a:p>
          <a:p>
            <a:pPr marL="0" indent="0">
              <a:buNone/>
            </a:pPr>
            <a:endParaRPr lang="en-US" sz="2800" dirty="0"/>
          </a:p>
          <a:p>
            <a:pPr marL="914389" lvl="1" indent="-457200">
              <a:buAutoNum type="arabicParenBoth"/>
            </a:pPr>
            <a:endParaRPr lang="en-US" sz="2000" dirty="0"/>
          </a:p>
          <a:p>
            <a:pPr marL="457189" lvl="1" indent="0">
              <a:buNone/>
            </a:pPr>
            <a:endParaRPr lang="en-US" dirty="0"/>
          </a:p>
          <a:p>
            <a:pPr marL="914389" lvl="1" indent="-457200">
              <a:buAutoNum type="arabicParenBoth"/>
            </a:pPr>
            <a:endParaRPr lang="en-US" dirty="0"/>
          </a:p>
          <a:p>
            <a:pPr lvl="1"/>
            <a:endParaRPr lang="en-US" dirty="0"/>
          </a:p>
        </p:txBody>
      </p:sp>
    </p:spTree>
    <p:extLst>
      <p:ext uri="{BB962C8B-B14F-4D97-AF65-F5344CB8AC3E}">
        <p14:creationId xmlns:p14="http://schemas.microsoft.com/office/powerpoint/2010/main" val="4136049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1247819"/>
              </p:ext>
            </p:extLst>
          </p:nvPr>
        </p:nvGraphicFramePr>
        <p:xfrm>
          <a:off x="2366210" y="104284"/>
          <a:ext cx="9545054" cy="6625383"/>
        </p:xfrm>
        <a:graphic>
          <a:graphicData uri="http://schemas.openxmlformats.org/drawingml/2006/table">
            <a:tbl>
              <a:tblPr/>
              <a:tblGrid>
                <a:gridCol w="4833601">
                  <a:extLst>
                    <a:ext uri="{9D8B030D-6E8A-4147-A177-3AD203B41FA5}">
                      <a16:colId xmlns:a16="http://schemas.microsoft.com/office/drawing/2014/main" val="2343036979"/>
                    </a:ext>
                  </a:extLst>
                </a:gridCol>
                <a:gridCol w="977190">
                  <a:extLst>
                    <a:ext uri="{9D8B030D-6E8A-4147-A177-3AD203B41FA5}">
                      <a16:colId xmlns:a16="http://schemas.microsoft.com/office/drawing/2014/main" val="3172621722"/>
                    </a:ext>
                  </a:extLst>
                </a:gridCol>
                <a:gridCol w="1483234">
                  <a:extLst>
                    <a:ext uri="{9D8B030D-6E8A-4147-A177-3AD203B41FA5}">
                      <a16:colId xmlns:a16="http://schemas.microsoft.com/office/drawing/2014/main" val="642213154"/>
                    </a:ext>
                  </a:extLst>
                </a:gridCol>
                <a:gridCol w="1029540">
                  <a:extLst>
                    <a:ext uri="{9D8B030D-6E8A-4147-A177-3AD203B41FA5}">
                      <a16:colId xmlns:a16="http://schemas.microsoft.com/office/drawing/2014/main" val="1658489269"/>
                    </a:ext>
                  </a:extLst>
                </a:gridCol>
                <a:gridCol w="1221489">
                  <a:extLst>
                    <a:ext uri="{9D8B030D-6E8A-4147-A177-3AD203B41FA5}">
                      <a16:colId xmlns:a16="http://schemas.microsoft.com/office/drawing/2014/main" val="942269211"/>
                    </a:ext>
                  </a:extLst>
                </a:gridCol>
              </a:tblGrid>
              <a:tr h="315840">
                <a:tc>
                  <a:txBody>
                    <a:bodyPr/>
                    <a:lstStyle/>
                    <a:p>
                      <a:pPr algn="l" fontAlgn="b"/>
                      <a:endParaRPr lang="en-US" sz="900" b="0"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CG </a:t>
                      </a:r>
                      <a:r>
                        <a:rPr lang="en-US" sz="900" b="1" i="0" u="none" strike="noStrike" baseline="30000" dirty="0">
                          <a:solidFill>
                            <a:srgbClr val="000000"/>
                          </a:solidFill>
                          <a:effectLst/>
                          <a:latin typeface="Calibri" panose="020F0502020204030204" pitchFamily="34" charset="0"/>
                        </a:rPr>
                        <a:t>a</a:t>
                      </a:r>
                      <a:endParaRPr lang="en-US" sz="900" b="1"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Not a CG</a:t>
                      </a:r>
                    </a:p>
                  </a:txBody>
                  <a:tcPr marL="5994" marR="5994" marT="5994"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Bivariate Sign.</a:t>
                      </a:r>
                    </a:p>
                  </a:txBody>
                  <a:tcPr marL="5994" marR="5994" marT="5994" marB="0" anchor="b">
                    <a:lnL>
                      <a:noFill/>
                    </a:lnL>
                    <a:lnR>
                      <a:noFill/>
                    </a:lnR>
                    <a:lnT>
                      <a:noFill/>
                    </a:lnT>
                    <a:lnB>
                      <a:noFill/>
                    </a:lnB>
                  </a:tcPr>
                </a:tc>
                <a:tc>
                  <a:txBody>
                    <a:bodyPr/>
                    <a:lstStyle/>
                    <a:p>
                      <a:pPr algn="l" fontAlgn="b"/>
                      <a:r>
                        <a:rPr lang="it-IT" sz="900" b="1" i="0" u="none" strike="noStrike" dirty="0">
                          <a:solidFill>
                            <a:srgbClr val="000000"/>
                          </a:solidFill>
                          <a:effectLst/>
                          <a:latin typeface="Calibri" panose="020F0502020204030204" pitchFamily="34" charset="0"/>
                        </a:rPr>
                        <a:t>Mulitivariate OR (CG</a:t>
                      </a:r>
                      <a:r>
                        <a:rPr lang="it-IT" sz="900" b="0" i="0" u="none" strike="noStrike" dirty="0">
                          <a:solidFill>
                            <a:srgbClr val="000000"/>
                          </a:solidFill>
                          <a:effectLst/>
                          <a:latin typeface="Calibri" panose="020F0502020204030204" pitchFamily="34" charset="0"/>
                        </a:rPr>
                        <a:t> vs. Non-CG)</a:t>
                      </a:r>
                      <a:r>
                        <a:rPr lang="it-IT" sz="900" b="0" i="0" u="none" strike="noStrike" baseline="-25000" dirty="0">
                          <a:solidFill>
                            <a:srgbClr val="000000"/>
                          </a:solidFill>
                          <a:effectLst/>
                          <a:latin typeface="Calibri" panose="020F0502020204030204" pitchFamily="34" charset="0"/>
                        </a:rPr>
                        <a:t>1</a:t>
                      </a:r>
                      <a:endParaRPr lang="it-IT" sz="900" b="0"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tcPr>
                </a:tc>
                <a:extLst>
                  <a:ext uri="{0D108BD9-81ED-4DB2-BD59-A6C34878D82A}">
                    <a16:rowId xmlns:a16="http://schemas.microsoft.com/office/drawing/2014/main" val="4118190221"/>
                  </a:ext>
                </a:extLst>
              </a:tr>
              <a:tr h="143991">
                <a:tc>
                  <a:txBody>
                    <a:bodyPr/>
                    <a:lstStyle/>
                    <a:p>
                      <a:pPr algn="r" fontAlgn="b"/>
                      <a:r>
                        <a:rPr lang="en-US" sz="900" b="1" i="0" u="none" strike="noStrike">
                          <a:solidFill>
                            <a:srgbClr val="000000"/>
                          </a:solidFill>
                          <a:effectLst/>
                          <a:latin typeface="Calibri" panose="020F0502020204030204" pitchFamily="34" charset="0"/>
                        </a:rPr>
                        <a:t>UNWEIGHTED BASE</a:t>
                      </a:r>
                    </a:p>
                  </a:txBody>
                  <a:tcPr marL="5994" marR="5994" marT="5994" marB="0" anchor="b">
                    <a:lnL>
                      <a:noFill/>
                    </a:lnL>
                    <a:lnR>
                      <a:noFill/>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N = 54,076</a:t>
                      </a:r>
                    </a:p>
                  </a:txBody>
                  <a:tcPr marL="5994" marR="5994" marT="5994" marB="0" anchor="ctr">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N = 199,004</a:t>
                      </a: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tcPr>
                </a:tc>
                <a:extLst>
                  <a:ext uri="{0D108BD9-81ED-4DB2-BD59-A6C34878D82A}">
                    <a16:rowId xmlns:a16="http://schemas.microsoft.com/office/drawing/2014/main" val="4045414404"/>
                  </a:ext>
                </a:extLst>
              </a:tr>
              <a:tr h="143991">
                <a:tc>
                  <a:txBody>
                    <a:bodyPr/>
                    <a:lstStyle/>
                    <a:p>
                      <a:pPr algn="l" fontAlgn="b"/>
                      <a:r>
                        <a:rPr lang="en-US" sz="900" b="1" i="0" u="none" strike="noStrike">
                          <a:solidFill>
                            <a:srgbClr val="000000"/>
                          </a:solidFill>
                          <a:effectLst/>
                          <a:latin typeface="Calibri" panose="020F0502020204030204" pitchFamily="34" charset="0"/>
                        </a:rPr>
                        <a:t>SELF-REPORTED HEALTH</a:t>
                      </a:r>
                    </a:p>
                  </a:txBody>
                  <a:tcPr marL="5994" marR="5994" marT="5994" marB="0" anchor="b">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tcPr>
                </a:tc>
                <a:extLst>
                  <a:ext uri="{0D108BD9-81ED-4DB2-BD59-A6C34878D82A}">
                    <a16:rowId xmlns:a16="http://schemas.microsoft.com/office/drawing/2014/main" val="3618860722"/>
                  </a:ext>
                </a:extLst>
              </a:tr>
              <a:tr h="143991">
                <a:tc>
                  <a:txBody>
                    <a:bodyPr/>
                    <a:lstStyle/>
                    <a:p>
                      <a:pPr algn="l" fontAlgn="b"/>
                      <a:r>
                        <a:rPr lang="en-US" sz="900" b="0" i="0" u="none" strike="noStrike">
                          <a:solidFill>
                            <a:srgbClr val="000000"/>
                          </a:solidFill>
                          <a:effectLst/>
                          <a:latin typeface="Calibri" panose="020F0502020204030204" pitchFamily="34" charset="0"/>
                        </a:rPr>
                        <a:t>% Rating of general health as "poor" or "fair"</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19.6</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17.3</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1.14***</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474624231"/>
                  </a:ext>
                </a:extLst>
              </a:tr>
              <a:tr h="143991">
                <a:tc>
                  <a:txBody>
                    <a:bodyPr/>
                    <a:lstStyle/>
                    <a:p>
                      <a:pPr algn="l" fontAlgn="b"/>
                      <a:r>
                        <a:rPr lang="en-US" sz="900" b="0" i="0" u="none" strike="noStrike" dirty="0">
                          <a:solidFill>
                            <a:srgbClr val="000000"/>
                          </a:solidFill>
                          <a:effectLst/>
                          <a:latin typeface="Calibri" panose="020F0502020204030204" pitchFamily="34" charset="0"/>
                        </a:rPr>
                        <a:t>% Physical health not good 4 or more days in last month</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26.5</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21.3</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1.24***</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372642606"/>
                  </a:ext>
                </a:extLst>
              </a:tr>
              <a:tr h="143991">
                <a:tc>
                  <a:txBody>
                    <a:bodyPr/>
                    <a:lstStyle/>
                    <a:p>
                      <a:pPr algn="l" fontAlgn="b"/>
                      <a:r>
                        <a:rPr lang="en-US" sz="900" b="0" i="0" u="none" strike="noStrike">
                          <a:solidFill>
                            <a:srgbClr val="000000"/>
                          </a:solidFill>
                          <a:effectLst/>
                          <a:latin typeface="Calibri" panose="020F0502020204030204" pitchFamily="34" charset="0"/>
                        </a:rPr>
                        <a:t>% Mental health not good 4 or more days in last month</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30.8</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20.8</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1.63***</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2021786107"/>
                  </a:ext>
                </a:extLst>
              </a:tr>
              <a:tr h="143991">
                <a:tc>
                  <a:txBody>
                    <a:bodyPr/>
                    <a:lstStyle/>
                    <a:p>
                      <a:pPr algn="l" fontAlgn="b"/>
                      <a:r>
                        <a:rPr lang="en-US" sz="900" b="0" i="0" u="none" strike="noStrike">
                          <a:solidFill>
                            <a:srgbClr val="000000"/>
                          </a:solidFill>
                          <a:effectLst/>
                          <a:latin typeface="Calibri" panose="020F0502020204030204" pitchFamily="34" charset="0"/>
                        </a:rPr>
                        <a:t>% Health prevented usual activities 4 or more days in last month</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31.9</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26.7</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1.23***</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206759919"/>
                  </a:ext>
                </a:extLst>
              </a:tr>
              <a:tr h="143991">
                <a:tc>
                  <a:txBody>
                    <a:bodyPr/>
                    <a:lstStyle/>
                    <a:p>
                      <a:pPr algn="l" fontAlgn="b"/>
                      <a:r>
                        <a:rPr lang="en-US" sz="900" b="0" i="0" u="none" strike="noStrike">
                          <a:solidFill>
                            <a:srgbClr val="000000"/>
                          </a:solidFill>
                          <a:effectLst/>
                          <a:latin typeface="Calibri" panose="020F0502020204030204" pitchFamily="34" charset="0"/>
                        </a:rPr>
                        <a:t> </a:t>
                      </a:r>
                    </a:p>
                  </a:txBody>
                  <a:tcPr marL="5994" marR="5994" marT="5994" marB="0" anchor="b">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tcPr>
                </a:tc>
                <a:extLst>
                  <a:ext uri="{0D108BD9-81ED-4DB2-BD59-A6C34878D82A}">
                    <a16:rowId xmlns:a16="http://schemas.microsoft.com/office/drawing/2014/main" val="1241891052"/>
                  </a:ext>
                </a:extLst>
              </a:tr>
              <a:tr h="143991">
                <a:tc>
                  <a:txBody>
                    <a:bodyPr/>
                    <a:lstStyle/>
                    <a:p>
                      <a:pPr algn="l" fontAlgn="b"/>
                      <a:r>
                        <a:rPr lang="en-US" sz="900" b="1" i="0" u="none" strike="noStrike">
                          <a:solidFill>
                            <a:srgbClr val="000000"/>
                          </a:solidFill>
                          <a:effectLst/>
                          <a:latin typeface="Calibri" panose="020F0502020204030204" pitchFamily="34" charset="0"/>
                        </a:rPr>
                        <a:t>DISABILITIES</a:t>
                      </a:r>
                    </a:p>
                  </a:txBody>
                  <a:tcPr marL="5994" marR="5994" marT="5994" marB="0" anchor="b">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5994" marR="5994" marT="5994" marB="0" anchor="ctr">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94" marR="5994" marT="5994" marB="0" anchor="b">
                    <a:lnL>
                      <a:noFill/>
                    </a:lnL>
                    <a:lnR>
                      <a:noFill/>
                    </a:lnR>
                    <a:lnT>
                      <a:noFill/>
                    </a:lnT>
                    <a:lnB>
                      <a:noFill/>
                    </a:lnB>
                  </a:tcPr>
                </a:tc>
                <a:extLst>
                  <a:ext uri="{0D108BD9-81ED-4DB2-BD59-A6C34878D82A}">
                    <a16:rowId xmlns:a16="http://schemas.microsoft.com/office/drawing/2014/main" val="2627262801"/>
                  </a:ext>
                </a:extLst>
              </a:tr>
              <a:tr h="143991">
                <a:tc>
                  <a:txBody>
                    <a:bodyPr/>
                    <a:lstStyle/>
                    <a:p>
                      <a:pPr algn="l" fontAlgn="b"/>
                      <a:r>
                        <a:rPr lang="en-US" sz="900" b="0" i="0" u="none" strike="noStrike">
                          <a:solidFill>
                            <a:srgbClr val="000000"/>
                          </a:solidFill>
                          <a:effectLst/>
                          <a:latin typeface="Calibri" panose="020F0502020204030204" pitchFamily="34" charset="0"/>
                        </a:rPr>
                        <a:t>% Have difficulty walking/climbing stairs</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16.6</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13.4</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1.23***</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1944383822"/>
                  </a:ext>
                </a:extLst>
              </a:tr>
              <a:tr h="143991">
                <a:tc>
                  <a:txBody>
                    <a:bodyPr/>
                    <a:lstStyle/>
                    <a:p>
                      <a:pPr algn="l" fontAlgn="b"/>
                      <a:r>
                        <a:rPr lang="en-US" sz="900" b="0" i="0" u="none" strike="noStrike">
                          <a:solidFill>
                            <a:srgbClr val="000000"/>
                          </a:solidFill>
                          <a:effectLst/>
                          <a:latin typeface="Calibri" panose="020F0502020204030204" pitchFamily="34" charset="0"/>
                        </a:rPr>
                        <a:t>% Have difficulty dressing/bathing</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3.8</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3.8</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0.91</a:t>
                      </a:r>
                    </a:p>
                  </a:txBody>
                  <a:tcPr marL="5994" marR="5994" marT="5994" marB="0" anchor="ctr">
                    <a:lnL>
                      <a:noFill/>
                    </a:lnL>
                    <a:lnR>
                      <a:noFill/>
                    </a:lnR>
                    <a:lnT>
                      <a:noFill/>
                    </a:lnT>
                    <a:lnB>
                      <a:noFill/>
                    </a:lnB>
                  </a:tcPr>
                </a:tc>
                <a:extLst>
                  <a:ext uri="{0D108BD9-81ED-4DB2-BD59-A6C34878D82A}">
                    <a16:rowId xmlns:a16="http://schemas.microsoft.com/office/drawing/2014/main" val="2520040174"/>
                  </a:ext>
                </a:extLst>
              </a:tr>
              <a:tr h="143991">
                <a:tc>
                  <a:txBody>
                    <a:bodyPr/>
                    <a:lstStyle/>
                    <a:p>
                      <a:pPr algn="l" fontAlgn="b"/>
                      <a:r>
                        <a:rPr lang="en-US" sz="900" b="0" i="0" u="none" strike="noStrike">
                          <a:solidFill>
                            <a:srgbClr val="000000"/>
                          </a:solidFill>
                          <a:effectLst/>
                          <a:latin typeface="Calibri" panose="020F0502020204030204" pitchFamily="34" charset="0"/>
                        </a:rPr>
                        <a:t>% Have difficulty doing errands alone</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7.9</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6.7</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0" i="0" u="none" strike="noStrike" dirty="0">
                          <a:solidFill>
                            <a:srgbClr val="000000"/>
                          </a:solidFill>
                          <a:effectLst/>
                          <a:latin typeface="Calibri" panose="020F0502020204030204" pitchFamily="34" charset="0"/>
                        </a:rPr>
                        <a:t>1.07</a:t>
                      </a:r>
                    </a:p>
                  </a:txBody>
                  <a:tcPr marL="5994" marR="5994" marT="5994" marB="0" anchor="ctr">
                    <a:lnL>
                      <a:noFill/>
                    </a:lnL>
                    <a:lnR>
                      <a:noFill/>
                    </a:lnR>
                    <a:lnT>
                      <a:noFill/>
                    </a:lnT>
                    <a:lnB>
                      <a:noFill/>
                    </a:lnB>
                  </a:tcPr>
                </a:tc>
                <a:extLst>
                  <a:ext uri="{0D108BD9-81ED-4DB2-BD59-A6C34878D82A}">
                    <a16:rowId xmlns:a16="http://schemas.microsoft.com/office/drawing/2014/main" val="1879772795"/>
                  </a:ext>
                </a:extLst>
              </a:tr>
              <a:tr h="143991">
                <a:tc>
                  <a:txBody>
                    <a:bodyPr/>
                    <a:lstStyle/>
                    <a:p>
                      <a:pPr algn="l" fontAlgn="b"/>
                      <a:r>
                        <a:rPr lang="en-US" sz="900" b="0" i="0" u="none" strike="noStrike">
                          <a:solidFill>
                            <a:srgbClr val="000000"/>
                          </a:solidFill>
                          <a:effectLst/>
                          <a:latin typeface="Calibri" panose="020F0502020204030204" pitchFamily="34" charset="0"/>
                        </a:rPr>
                        <a:t>% Have difficulty concentrating/remembering/making decisions</a:t>
                      </a:r>
                    </a:p>
                  </a:txBody>
                  <a:tcPr marL="5994" marR="5994" marT="5994" marB="0" anchor="b">
                    <a:lnL>
                      <a:noFill/>
                    </a:lnL>
                    <a:lnR>
                      <a:noFill/>
                    </a:lnR>
                    <a:lnT>
                      <a:noFill/>
                    </a:lnT>
                    <a:lnB w="6350" cap="flat" cmpd="sng" algn="ctr">
                      <a:noFill/>
                      <a:prstDash val="solid"/>
                      <a:round/>
                      <a:headEnd type="none" w="med" len="med"/>
                      <a:tailEnd type="none" w="med" len="med"/>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14.8</a:t>
                      </a:r>
                    </a:p>
                  </a:txBody>
                  <a:tcPr marL="5994" marR="5994" marT="5994" marB="0" anchor="ctr">
                    <a:lnL>
                      <a:noFill/>
                    </a:lnL>
                    <a:lnR>
                      <a:noFill/>
                    </a:lnR>
                    <a:lnT>
                      <a:noFill/>
                    </a:lnT>
                    <a:lnB w="6350" cap="flat" cmpd="sng" algn="ctr">
                      <a:noFill/>
                      <a:prstDash val="solid"/>
                      <a:round/>
                      <a:headEnd type="none" w="med" len="med"/>
                      <a:tailEnd type="none" w="med" len="med"/>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9.8</a:t>
                      </a:r>
                    </a:p>
                  </a:txBody>
                  <a:tcPr marL="5994" marR="5994" marT="5994" marB="0" anchor="ctr">
                    <a:lnL>
                      <a:noFill/>
                    </a:lnL>
                    <a:lnR>
                      <a:noFill/>
                    </a:lnR>
                    <a:lnT>
                      <a:noFill/>
                    </a:lnT>
                    <a:lnB w="6350" cap="flat" cmpd="sng" algn="ctr">
                      <a:noFill/>
                      <a:prstDash val="solid"/>
                      <a:round/>
                      <a:headEnd type="none" w="med" len="med"/>
                      <a:tailEnd type="none" w="med" len="med"/>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w="6350" cap="flat" cmpd="sng" algn="ctr">
                      <a:noFill/>
                      <a:prstDash val="solid"/>
                      <a:round/>
                      <a:headEnd type="none" w="med" len="med"/>
                      <a:tailEnd type="none" w="med" len="med"/>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1.55***</a:t>
                      </a:r>
                    </a:p>
                  </a:txBody>
                  <a:tcPr marL="5994" marR="5994" marT="5994" marB="0" anchor="ctr">
                    <a:lnL>
                      <a:noFill/>
                    </a:lnL>
                    <a:lnR>
                      <a:noFill/>
                    </a:lnR>
                    <a:lnT>
                      <a:noFill/>
                    </a:lnT>
                    <a:lnB w="6350" cap="flat" cmpd="sng" algn="ctr">
                      <a:noFill/>
                      <a:prstDash val="solid"/>
                      <a:round/>
                      <a:headEnd type="none" w="med" len="med"/>
                      <a:tailEnd type="none" w="med" len="med"/>
                    </a:lnB>
                    <a:solidFill>
                      <a:srgbClr val="F4B084"/>
                    </a:solidFill>
                  </a:tcPr>
                </a:tc>
                <a:extLst>
                  <a:ext uri="{0D108BD9-81ED-4DB2-BD59-A6C34878D82A}">
                    <a16:rowId xmlns:a16="http://schemas.microsoft.com/office/drawing/2014/main" val="963849429"/>
                  </a:ext>
                </a:extLst>
              </a:tr>
              <a:tr h="143991">
                <a:tc>
                  <a:txBody>
                    <a:bodyPr/>
                    <a:lstStyle/>
                    <a:p>
                      <a:pPr algn="l" fontAlgn="b"/>
                      <a:r>
                        <a:rPr lang="en-US" sz="900" b="0" i="0" u="none" strike="noStrike" dirty="0">
                          <a:solidFill>
                            <a:srgbClr val="000000"/>
                          </a:solidFill>
                          <a:effectLst/>
                          <a:latin typeface="Calibri" panose="020F0502020204030204" pitchFamily="34" charset="0"/>
                        </a:rPr>
                        <a:t>% Blind/have serious difficulty seeing even with glasses</a:t>
                      </a:r>
                    </a:p>
                  </a:txBody>
                  <a:tcPr marL="5994" marR="5994" marT="599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900" b="1" i="0" u="none" strike="noStrike" dirty="0">
                          <a:solidFill>
                            <a:srgbClr val="000000"/>
                          </a:solidFill>
                          <a:effectLst/>
                          <a:latin typeface="Calibri" panose="020F0502020204030204" pitchFamily="34" charset="0"/>
                        </a:rPr>
                        <a:t>5.5</a:t>
                      </a:r>
                    </a:p>
                  </a:txBody>
                  <a:tcPr marL="5994" marR="5994" marT="599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4.7</a:t>
                      </a:r>
                    </a:p>
                  </a:txBody>
                  <a:tcPr marL="5994" marR="5994" marT="599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a:t>
                      </a:r>
                    </a:p>
                  </a:txBody>
                  <a:tcPr marL="5994" marR="5994" marT="599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900" b="0" i="0" u="none" strike="noStrike" dirty="0">
                          <a:solidFill>
                            <a:srgbClr val="000000"/>
                          </a:solidFill>
                          <a:effectLst/>
                          <a:latin typeface="Calibri" panose="020F0502020204030204" pitchFamily="34" charset="0"/>
                        </a:rPr>
                        <a:t>1.17</a:t>
                      </a:r>
                    </a:p>
                  </a:txBody>
                  <a:tcPr marL="5994" marR="5994" marT="599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5853647"/>
                  </a:ext>
                </a:extLst>
              </a:tr>
              <a:tr h="143991">
                <a:tc>
                  <a:txBody>
                    <a:bodyPr/>
                    <a:lstStyle/>
                    <a:p>
                      <a:pPr algn="l" fontAlgn="b"/>
                      <a:r>
                        <a:rPr lang="en-US" sz="900" b="0" i="0" u="none" strike="noStrike">
                          <a:solidFill>
                            <a:srgbClr val="000000"/>
                          </a:solidFill>
                          <a:effectLst/>
                          <a:latin typeface="Calibri" panose="020F0502020204030204" pitchFamily="34" charset="0"/>
                        </a:rPr>
                        <a:t>% Deaf/have serious difficulty hearing</a:t>
                      </a:r>
                    </a:p>
                  </a:txBody>
                  <a:tcPr marL="5994" marR="5994" marT="5994" marB="0" anchor="b">
                    <a:lnL>
                      <a:noFill/>
                    </a:lnL>
                    <a:lnR>
                      <a:noFill/>
                    </a:lnR>
                    <a:lnT w="6350" cap="flat" cmpd="sng" algn="ctr">
                      <a:no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alibri" panose="020F0502020204030204" pitchFamily="34" charset="0"/>
                        </a:rPr>
                        <a:t>6.5</a:t>
                      </a:r>
                    </a:p>
                  </a:txBody>
                  <a:tcPr marL="5994" marR="5994" marT="5994" marB="0" anchor="ctr">
                    <a:lnL>
                      <a:noFill/>
                    </a:lnL>
                    <a:lnR>
                      <a:noFill/>
                    </a:lnR>
                    <a:lnT w="6350" cap="flat" cmpd="sng" algn="ctr">
                      <a:no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alibri" panose="020F0502020204030204" pitchFamily="34" charset="0"/>
                        </a:rPr>
                        <a:t>5.7</a:t>
                      </a:r>
                    </a:p>
                  </a:txBody>
                  <a:tcPr marL="5994" marR="5994" marT="5994" marB="0" anchor="ctr">
                    <a:lnL>
                      <a:noFill/>
                    </a:lnL>
                    <a:lnR>
                      <a:noFill/>
                    </a:lnR>
                    <a:lnT w="6350" cap="flat" cmpd="sng" algn="ctr">
                      <a:no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w="6350" cap="flat" cmpd="sng" algn="ctr">
                      <a:noFill/>
                      <a:prstDash val="solid"/>
                      <a:round/>
                      <a:headEnd type="none" w="med" len="med"/>
                      <a:tailEnd type="none" w="med" len="med"/>
                    </a:lnT>
                    <a:lnB>
                      <a:noFill/>
                    </a:lnB>
                  </a:tcPr>
                </a:tc>
                <a:tc>
                  <a:txBody>
                    <a:bodyPr/>
                    <a:lstStyle/>
                    <a:p>
                      <a:pPr algn="r" fontAlgn="ctr"/>
                      <a:r>
                        <a:rPr lang="en-US" sz="900" b="0" i="0" u="none" strike="noStrike" dirty="0">
                          <a:solidFill>
                            <a:srgbClr val="000000"/>
                          </a:solidFill>
                          <a:effectLst/>
                          <a:latin typeface="Calibri" panose="020F0502020204030204" pitchFamily="34" charset="0"/>
                        </a:rPr>
                        <a:t>1.26</a:t>
                      </a:r>
                    </a:p>
                  </a:txBody>
                  <a:tcPr marL="5994" marR="5994" marT="5994" marB="0" anchor="ctr">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744293992"/>
                  </a:ext>
                </a:extLst>
              </a:tr>
              <a:tr h="143991">
                <a:tc>
                  <a:txBody>
                    <a:bodyPr/>
                    <a:lstStyle/>
                    <a:p>
                      <a:pPr algn="l" fontAlgn="b"/>
                      <a:r>
                        <a:rPr lang="en-US" sz="900" b="1" i="0" u="none" strike="noStrike">
                          <a:solidFill>
                            <a:srgbClr val="000000"/>
                          </a:solidFill>
                          <a:effectLst/>
                          <a:latin typeface="Calibri" panose="020F0502020204030204" pitchFamily="34" charset="0"/>
                        </a:rPr>
                        <a:t>% Have any disability</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29.7</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23.1</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1.41***</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1908712099"/>
                  </a:ext>
                </a:extLst>
              </a:tr>
              <a:tr h="143991">
                <a:tc>
                  <a:txBody>
                    <a:bodyPr/>
                    <a:lstStyle/>
                    <a:p>
                      <a:pPr algn="l" fontAlgn="b"/>
                      <a:endParaRPr lang="en-US" sz="900" b="0" i="0" u="none" strike="noStrike">
                        <a:solidFill>
                          <a:srgbClr val="000000"/>
                        </a:solidFill>
                        <a:effectLst/>
                        <a:latin typeface="Calibri" panose="020F0502020204030204" pitchFamily="34" charset="0"/>
                      </a:endParaRPr>
                    </a:p>
                  </a:txBody>
                  <a:tcPr marL="5994" marR="5994" marT="5994" marB="0" anchor="b">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extLst>
                  <a:ext uri="{0D108BD9-81ED-4DB2-BD59-A6C34878D82A}">
                    <a16:rowId xmlns:a16="http://schemas.microsoft.com/office/drawing/2014/main" val="3028683691"/>
                  </a:ext>
                </a:extLst>
              </a:tr>
              <a:tr h="143991">
                <a:tc>
                  <a:txBody>
                    <a:bodyPr/>
                    <a:lstStyle/>
                    <a:p>
                      <a:pPr algn="l" fontAlgn="b"/>
                      <a:r>
                        <a:rPr lang="en-US" sz="900" b="1" i="0" u="none" strike="noStrike">
                          <a:solidFill>
                            <a:srgbClr val="000000"/>
                          </a:solidFill>
                          <a:effectLst/>
                          <a:latin typeface="Calibri" panose="020F0502020204030204" pitchFamily="34" charset="0"/>
                        </a:rPr>
                        <a:t>HEALTHCARE ACCESS</a:t>
                      </a:r>
                    </a:p>
                  </a:txBody>
                  <a:tcPr marL="5994" marR="5994" marT="5994" marB="0" anchor="b">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extLst>
                  <a:ext uri="{0D108BD9-81ED-4DB2-BD59-A6C34878D82A}">
                    <a16:rowId xmlns:a16="http://schemas.microsoft.com/office/drawing/2014/main" val="1812794901"/>
                  </a:ext>
                </a:extLst>
              </a:tr>
              <a:tr h="143991">
                <a:tc>
                  <a:txBody>
                    <a:bodyPr/>
                    <a:lstStyle/>
                    <a:p>
                      <a:pPr algn="l" fontAlgn="b"/>
                      <a:r>
                        <a:rPr lang="en-US" sz="900" b="0" i="0" u="none" strike="noStrike">
                          <a:solidFill>
                            <a:srgbClr val="000000"/>
                          </a:solidFill>
                          <a:effectLst/>
                          <a:latin typeface="Calibri" panose="020F0502020204030204" pitchFamily="34" charset="0"/>
                        </a:rPr>
                        <a:t>% Have health care coverage</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87.7</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88.6</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0.87</a:t>
                      </a:r>
                    </a:p>
                  </a:txBody>
                  <a:tcPr marL="5994" marR="5994" marT="5994" marB="0" anchor="ctr">
                    <a:lnL>
                      <a:noFill/>
                    </a:lnL>
                    <a:lnR>
                      <a:noFill/>
                    </a:lnR>
                    <a:lnT>
                      <a:noFill/>
                    </a:lnT>
                    <a:lnB>
                      <a:noFill/>
                    </a:lnB>
                  </a:tcPr>
                </a:tc>
                <a:extLst>
                  <a:ext uri="{0D108BD9-81ED-4DB2-BD59-A6C34878D82A}">
                    <a16:rowId xmlns:a16="http://schemas.microsoft.com/office/drawing/2014/main" val="2085477766"/>
                  </a:ext>
                </a:extLst>
              </a:tr>
              <a:tr h="143991">
                <a:tc>
                  <a:txBody>
                    <a:bodyPr/>
                    <a:lstStyle/>
                    <a:p>
                      <a:pPr algn="l" fontAlgn="b"/>
                      <a:r>
                        <a:rPr lang="en-US" sz="900" b="0" i="0" u="none" strike="noStrike">
                          <a:solidFill>
                            <a:srgbClr val="000000"/>
                          </a:solidFill>
                          <a:effectLst/>
                          <a:latin typeface="Calibri" panose="020F0502020204030204" pitchFamily="34" charset="0"/>
                        </a:rPr>
                        <a:t>% Couldn't see doctor because of cost</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17.9</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11.8</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1.54***</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1906684983"/>
                  </a:ext>
                </a:extLst>
              </a:tr>
              <a:tr h="143991">
                <a:tc>
                  <a:txBody>
                    <a:bodyPr/>
                    <a:lstStyle/>
                    <a:p>
                      <a:pPr algn="l" fontAlgn="b"/>
                      <a:endParaRPr lang="en-US" sz="900" b="0" i="0" u="none" strike="noStrike">
                        <a:solidFill>
                          <a:srgbClr val="000000"/>
                        </a:solidFill>
                        <a:effectLst/>
                        <a:latin typeface="Calibri" panose="020F0502020204030204" pitchFamily="34" charset="0"/>
                      </a:endParaRPr>
                    </a:p>
                  </a:txBody>
                  <a:tcPr marL="5994" marR="5994" marT="5994" marB="0" anchor="b">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extLst>
                  <a:ext uri="{0D108BD9-81ED-4DB2-BD59-A6C34878D82A}">
                    <a16:rowId xmlns:a16="http://schemas.microsoft.com/office/drawing/2014/main" val="1213485902"/>
                  </a:ext>
                </a:extLst>
              </a:tr>
              <a:tr h="143991">
                <a:tc>
                  <a:txBody>
                    <a:bodyPr/>
                    <a:lstStyle/>
                    <a:p>
                      <a:pPr algn="l" fontAlgn="b"/>
                      <a:r>
                        <a:rPr lang="en-US" sz="900" b="1" i="0" u="none" strike="noStrike" dirty="0">
                          <a:solidFill>
                            <a:srgbClr val="000000"/>
                          </a:solidFill>
                          <a:effectLst/>
                          <a:latin typeface="Calibri" panose="020F0502020204030204" pitchFamily="34" charset="0"/>
                        </a:rPr>
                        <a:t>HEALTH BEHAVIORS</a:t>
                      </a:r>
                    </a:p>
                  </a:txBody>
                  <a:tcPr marL="5994" marR="5994" marT="5994" marB="0" anchor="b">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extLst>
                  <a:ext uri="{0D108BD9-81ED-4DB2-BD59-A6C34878D82A}">
                    <a16:rowId xmlns:a16="http://schemas.microsoft.com/office/drawing/2014/main" val="3074560763"/>
                  </a:ext>
                </a:extLst>
              </a:tr>
              <a:tr h="143991">
                <a:tc>
                  <a:txBody>
                    <a:bodyPr/>
                    <a:lstStyle/>
                    <a:p>
                      <a:pPr algn="l" fontAlgn="b"/>
                      <a:r>
                        <a:rPr lang="en-US" sz="900" b="0" i="0" u="none" strike="noStrike">
                          <a:solidFill>
                            <a:srgbClr val="000000"/>
                          </a:solidFill>
                          <a:effectLst/>
                          <a:latin typeface="Calibri" panose="020F0502020204030204" pitchFamily="34" charset="0"/>
                        </a:rPr>
                        <a:t>% Current smoker</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21.4</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15.2</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1.41***</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790976051"/>
                  </a:ext>
                </a:extLst>
              </a:tr>
              <a:tr h="143991">
                <a:tc>
                  <a:txBody>
                    <a:bodyPr/>
                    <a:lstStyle/>
                    <a:p>
                      <a:pPr algn="l" fontAlgn="b"/>
                      <a:r>
                        <a:rPr lang="en-US" sz="900" b="0" i="0" u="none" strike="noStrike">
                          <a:solidFill>
                            <a:srgbClr val="000000"/>
                          </a:solidFill>
                          <a:effectLst/>
                          <a:latin typeface="Calibri" panose="020F0502020204030204" pitchFamily="34" charset="0"/>
                        </a:rPr>
                        <a:t>% Heavy drinker</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6.0</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5.7</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1.03</a:t>
                      </a:r>
                    </a:p>
                  </a:txBody>
                  <a:tcPr marL="5994" marR="5994" marT="5994" marB="0" anchor="ctr">
                    <a:lnL>
                      <a:noFill/>
                    </a:lnL>
                    <a:lnR>
                      <a:noFill/>
                    </a:lnR>
                    <a:lnT>
                      <a:noFill/>
                    </a:lnT>
                    <a:lnB>
                      <a:noFill/>
                    </a:lnB>
                  </a:tcPr>
                </a:tc>
                <a:extLst>
                  <a:ext uri="{0D108BD9-81ED-4DB2-BD59-A6C34878D82A}">
                    <a16:rowId xmlns:a16="http://schemas.microsoft.com/office/drawing/2014/main" val="2659227200"/>
                  </a:ext>
                </a:extLst>
              </a:tr>
              <a:tr h="143991">
                <a:tc>
                  <a:txBody>
                    <a:bodyPr/>
                    <a:lstStyle/>
                    <a:p>
                      <a:pPr algn="l" fontAlgn="b"/>
                      <a:r>
                        <a:rPr lang="en-US" sz="900" b="0" i="0" u="none" strike="noStrike">
                          <a:solidFill>
                            <a:srgbClr val="000000"/>
                          </a:solidFill>
                          <a:effectLst/>
                          <a:latin typeface="Calibri" panose="020F0502020204030204" pitchFamily="34" charset="0"/>
                        </a:rPr>
                        <a:t>% Insufficiently active / Inactive</a:t>
                      </a:r>
                    </a:p>
                  </a:txBody>
                  <a:tcPr marL="5994" marR="5994" marT="5994" marB="0" anchor="b">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47.9</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51.5</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0.82***</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2085914205"/>
                  </a:ext>
                </a:extLst>
              </a:tr>
              <a:tr h="143991">
                <a:tc>
                  <a:txBody>
                    <a:bodyPr/>
                    <a:lstStyle/>
                    <a:p>
                      <a:pPr algn="l" fontAlgn="b"/>
                      <a:r>
                        <a:rPr lang="en-US" sz="900" b="0" i="0" u="none" strike="noStrike">
                          <a:solidFill>
                            <a:srgbClr val="000000"/>
                          </a:solidFill>
                          <a:effectLst/>
                          <a:latin typeface="Calibri" panose="020F0502020204030204" pitchFamily="34" charset="0"/>
                        </a:rPr>
                        <a:t>% Consume 2 or fewer fruits/vegetables daily</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25.3</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26.8</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0.85</a:t>
                      </a:r>
                    </a:p>
                  </a:txBody>
                  <a:tcPr marL="5994" marR="5994" marT="5994" marB="0" anchor="ctr">
                    <a:lnL>
                      <a:noFill/>
                    </a:lnL>
                    <a:lnR>
                      <a:noFill/>
                    </a:lnR>
                    <a:lnT>
                      <a:noFill/>
                    </a:lnT>
                    <a:lnB>
                      <a:noFill/>
                    </a:lnB>
                  </a:tcPr>
                </a:tc>
                <a:extLst>
                  <a:ext uri="{0D108BD9-81ED-4DB2-BD59-A6C34878D82A}">
                    <a16:rowId xmlns:a16="http://schemas.microsoft.com/office/drawing/2014/main" val="3214210677"/>
                  </a:ext>
                </a:extLst>
              </a:tr>
              <a:tr h="143991">
                <a:tc>
                  <a:txBody>
                    <a:bodyPr/>
                    <a:lstStyle/>
                    <a:p>
                      <a:pPr algn="l" fontAlgn="b"/>
                      <a:r>
                        <a:rPr lang="en-US" sz="900" b="0" i="0" u="none" strike="noStrike">
                          <a:solidFill>
                            <a:srgbClr val="000000"/>
                          </a:solidFill>
                          <a:effectLst/>
                          <a:latin typeface="Calibri" panose="020F0502020204030204" pitchFamily="34" charset="0"/>
                        </a:rPr>
                        <a:t>% Not immunized for influenza in past year</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61.4</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61.1</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1.00</a:t>
                      </a:r>
                    </a:p>
                  </a:txBody>
                  <a:tcPr marL="5994" marR="5994" marT="5994" marB="0" anchor="ctr">
                    <a:lnL>
                      <a:noFill/>
                    </a:lnL>
                    <a:lnR>
                      <a:noFill/>
                    </a:lnR>
                    <a:lnT>
                      <a:noFill/>
                    </a:lnT>
                    <a:lnB>
                      <a:noFill/>
                    </a:lnB>
                  </a:tcPr>
                </a:tc>
                <a:extLst>
                  <a:ext uri="{0D108BD9-81ED-4DB2-BD59-A6C34878D82A}">
                    <a16:rowId xmlns:a16="http://schemas.microsoft.com/office/drawing/2014/main" val="4240711712"/>
                  </a:ext>
                </a:extLst>
              </a:tr>
              <a:tr h="143991">
                <a:tc>
                  <a:txBody>
                    <a:bodyPr/>
                    <a:lstStyle/>
                    <a:p>
                      <a:pPr algn="l" fontAlgn="b"/>
                      <a:endParaRPr lang="en-US" sz="900" b="0" i="0" u="none" strike="noStrike">
                        <a:solidFill>
                          <a:srgbClr val="000000"/>
                        </a:solidFill>
                        <a:effectLst/>
                        <a:latin typeface="Calibri" panose="020F0502020204030204" pitchFamily="34" charset="0"/>
                      </a:endParaRPr>
                    </a:p>
                  </a:txBody>
                  <a:tcPr marL="5994" marR="5994" marT="5994" marB="0" anchor="b">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extLst>
                  <a:ext uri="{0D108BD9-81ED-4DB2-BD59-A6C34878D82A}">
                    <a16:rowId xmlns:a16="http://schemas.microsoft.com/office/drawing/2014/main" val="719885680"/>
                  </a:ext>
                </a:extLst>
              </a:tr>
              <a:tr h="143991">
                <a:tc>
                  <a:txBody>
                    <a:bodyPr/>
                    <a:lstStyle/>
                    <a:p>
                      <a:pPr algn="l" fontAlgn="b"/>
                      <a:r>
                        <a:rPr lang="en-US" sz="900" b="1" i="0" u="none" strike="noStrike">
                          <a:solidFill>
                            <a:srgbClr val="000000"/>
                          </a:solidFill>
                          <a:effectLst/>
                          <a:latin typeface="Calibri" panose="020F0502020204030204" pitchFamily="34" charset="0"/>
                        </a:rPr>
                        <a:t>CHRONIC HEALTH CONDITIONS</a:t>
                      </a:r>
                    </a:p>
                  </a:txBody>
                  <a:tcPr marL="5994" marR="5994" marT="5994" marB="0" anchor="b">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panose="020F0502020204030204" pitchFamily="34" charset="0"/>
                      </a:endParaRPr>
                    </a:p>
                  </a:txBody>
                  <a:tcPr marL="5994" marR="5994" marT="5994" marB="0" anchor="ctr">
                    <a:lnL>
                      <a:noFill/>
                    </a:lnL>
                    <a:lnR>
                      <a:noFill/>
                    </a:lnR>
                    <a:lnT>
                      <a:noFill/>
                    </a:lnT>
                    <a:lnB>
                      <a:noFill/>
                    </a:lnB>
                  </a:tcPr>
                </a:tc>
                <a:extLst>
                  <a:ext uri="{0D108BD9-81ED-4DB2-BD59-A6C34878D82A}">
                    <a16:rowId xmlns:a16="http://schemas.microsoft.com/office/drawing/2014/main" val="1775829654"/>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high blood pressure</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36.0</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33.5</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0" i="0" u="none" strike="noStrike" dirty="0">
                          <a:solidFill>
                            <a:srgbClr val="000000"/>
                          </a:solidFill>
                          <a:effectLst/>
                          <a:latin typeface="Calibri" panose="020F0502020204030204" pitchFamily="34" charset="0"/>
                        </a:rPr>
                        <a:t>1.09**</a:t>
                      </a:r>
                    </a:p>
                  </a:txBody>
                  <a:tcPr marL="5994" marR="5994" marT="5994" marB="0" anchor="ctr">
                    <a:lnL>
                      <a:noFill/>
                    </a:lnL>
                    <a:lnR>
                      <a:noFill/>
                    </a:lnR>
                    <a:lnT>
                      <a:noFill/>
                    </a:lnT>
                    <a:lnB>
                      <a:noFill/>
                    </a:lnB>
                    <a:solidFill>
                      <a:srgbClr val="FFFF00"/>
                    </a:solidFill>
                  </a:tcPr>
                </a:tc>
                <a:extLst>
                  <a:ext uri="{0D108BD9-81ED-4DB2-BD59-A6C34878D82A}">
                    <a16:rowId xmlns:a16="http://schemas.microsoft.com/office/drawing/2014/main" val="648731317"/>
                  </a:ext>
                </a:extLst>
              </a:tr>
              <a:tr h="143991">
                <a:tc>
                  <a:txBody>
                    <a:bodyPr/>
                    <a:lstStyle/>
                    <a:p>
                      <a:pPr algn="l" fontAlgn="b"/>
                      <a:r>
                        <a:rPr lang="en-US" sz="900" b="0" i="0" u="none" strike="noStrike">
                          <a:solidFill>
                            <a:srgbClr val="000000"/>
                          </a:solidFill>
                          <a:effectLst/>
                          <a:latin typeface="Calibri" panose="020F0502020204030204" pitchFamily="34" charset="0"/>
                        </a:rPr>
                        <a:t>% Ever told cholesterol high</a:t>
                      </a:r>
                    </a:p>
                  </a:txBody>
                  <a:tcPr marL="5994" marR="5994" marT="5994" marB="0" anchor="b">
                    <a:lnL>
                      <a:noFill/>
                    </a:lnL>
                    <a:lnR>
                      <a:noFill/>
                    </a:lnR>
                    <a:lnT>
                      <a:noFill/>
                    </a:lnT>
                    <a:lnB>
                      <a:noFill/>
                    </a:lnB>
                    <a:solidFill>
                      <a:srgbClr val="FFFF00"/>
                    </a:solidFill>
                  </a:tcPr>
                </a:tc>
                <a:tc>
                  <a:txBody>
                    <a:bodyPr/>
                    <a:lstStyle/>
                    <a:p>
                      <a:pPr algn="ctr" fontAlgn="ctr"/>
                      <a:r>
                        <a:rPr lang="en-US" sz="900" b="1" i="0" u="none" strike="noStrike">
                          <a:solidFill>
                            <a:srgbClr val="000000"/>
                          </a:solidFill>
                          <a:effectLst/>
                          <a:latin typeface="Calibri" panose="020F0502020204030204" pitchFamily="34" charset="0"/>
                        </a:rPr>
                        <a:t>38.8</a:t>
                      </a:r>
                    </a:p>
                  </a:txBody>
                  <a:tcPr marL="5994" marR="5994" marT="5994" marB="0" anchor="ctr">
                    <a:lnL>
                      <a:noFill/>
                    </a:lnL>
                    <a:lnR>
                      <a:noFill/>
                    </a:lnR>
                    <a:lnT>
                      <a:noFill/>
                    </a:lnT>
                    <a:lnB>
                      <a:noFill/>
                    </a:lnB>
                    <a:solidFill>
                      <a:srgbClr val="FFFF00"/>
                    </a:solidFill>
                  </a:tcPr>
                </a:tc>
                <a:tc>
                  <a:txBody>
                    <a:bodyPr/>
                    <a:lstStyle/>
                    <a:p>
                      <a:pPr algn="ctr" fontAlgn="ctr"/>
                      <a:r>
                        <a:rPr lang="en-US" sz="900" b="0" i="0" u="none" strike="noStrike">
                          <a:solidFill>
                            <a:srgbClr val="000000"/>
                          </a:solidFill>
                          <a:effectLst/>
                          <a:latin typeface="Calibri" panose="020F0502020204030204" pitchFamily="34" charset="0"/>
                        </a:rPr>
                        <a:t>37.1</a:t>
                      </a:r>
                    </a:p>
                  </a:txBody>
                  <a:tcPr marL="5994" marR="5994" marT="5994" marB="0" anchor="ctr">
                    <a:lnL>
                      <a:noFill/>
                    </a:lnL>
                    <a:lnR>
                      <a:noFill/>
                    </a:lnR>
                    <a:lnT>
                      <a:noFill/>
                    </a:lnT>
                    <a:lnB>
                      <a:noFill/>
                    </a:lnB>
                    <a:solidFill>
                      <a:srgbClr val="FFFF00"/>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FFF00"/>
                    </a:solidFill>
                  </a:tcPr>
                </a:tc>
                <a:tc>
                  <a:txBody>
                    <a:bodyPr/>
                    <a:lstStyle/>
                    <a:p>
                      <a:pPr algn="r" fontAlgn="ctr"/>
                      <a:r>
                        <a:rPr lang="en-US" sz="900" b="0" i="0" u="none" strike="noStrike" dirty="0">
                          <a:solidFill>
                            <a:srgbClr val="000000"/>
                          </a:solidFill>
                          <a:effectLst/>
                          <a:latin typeface="Calibri" panose="020F0502020204030204" pitchFamily="34" charset="0"/>
                        </a:rPr>
                        <a:t>1.06</a:t>
                      </a:r>
                    </a:p>
                  </a:txBody>
                  <a:tcPr marL="5994" marR="5994" marT="5994" marB="0" anchor="ctr">
                    <a:lnL>
                      <a:noFill/>
                    </a:lnL>
                    <a:lnR>
                      <a:noFill/>
                    </a:lnR>
                    <a:lnT>
                      <a:noFill/>
                    </a:lnT>
                    <a:lnB>
                      <a:noFill/>
                    </a:lnB>
                  </a:tcPr>
                </a:tc>
                <a:extLst>
                  <a:ext uri="{0D108BD9-81ED-4DB2-BD59-A6C34878D82A}">
                    <a16:rowId xmlns:a16="http://schemas.microsoft.com/office/drawing/2014/main" val="2732190036"/>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a heart attack</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4.6</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4.4</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1.1</a:t>
                      </a:r>
                    </a:p>
                  </a:txBody>
                  <a:tcPr marL="5994" marR="5994" marT="5994" marB="0" anchor="ctr">
                    <a:lnL>
                      <a:noFill/>
                    </a:lnL>
                    <a:lnR>
                      <a:noFill/>
                    </a:lnR>
                    <a:lnT>
                      <a:noFill/>
                    </a:lnT>
                    <a:lnB>
                      <a:noFill/>
                    </a:lnB>
                  </a:tcPr>
                </a:tc>
                <a:extLst>
                  <a:ext uri="{0D108BD9-81ED-4DB2-BD59-A6C34878D82A}">
                    <a16:rowId xmlns:a16="http://schemas.microsoft.com/office/drawing/2014/main" val="3499993247"/>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angina / coronary heart disease</a:t>
                      </a:r>
                    </a:p>
                  </a:txBody>
                  <a:tcPr marL="5994" marR="5994" marT="5994" marB="0" anchor="b">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4.7</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4.2</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FFFFF"/>
                    </a:solidFill>
                  </a:tcPr>
                </a:tc>
                <a:tc>
                  <a:txBody>
                    <a:bodyPr/>
                    <a:lstStyle/>
                    <a:p>
                      <a:pPr algn="r" fontAlgn="ctr"/>
                      <a:r>
                        <a:rPr lang="en-US" sz="900" b="0" i="0" u="none" strike="noStrike" dirty="0">
                          <a:solidFill>
                            <a:srgbClr val="000000"/>
                          </a:solidFill>
                          <a:effectLst/>
                          <a:latin typeface="Calibri" panose="020F0502020204030204" pitchFamily="34" charset="0"/>
                        </a:rPr>
                        <a:t>1.16**</a:t>
                      </a:r>
                    </a:p>
                  </a:txBody>
                  <a:tcPr marL="5994" marR="5994" marT="5994" marB="0" anchor="ctr">
                    <a:lnL>
                      <a:noFill/>
                    </a:lnL>
                    <a:lnR>
                      <a:noFill/>
                    </a:lnR>
                    <a:lnT>
                      <a:noFill/>
                    </a:lnT>
                    <a:lnB>
                      <a:noFill/>
                    </a:lnB>
                    <a:solidFill>
                      <a:srgbClr val="FFFF00"/>
                    </a:solidFill>
                  </a:tcPr>
                </a:tc>
                <a:extLst>
                  <a:ext uri="{0D108BD9-81ED-4DB2-BD59-A6C34878D82A}">
                    <a16:rowId xmlns:a16="http://schemas.microsoft.com/office/drawing/2014/main" val="3750126625"/>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a stroke</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3.5</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3.1</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1.07</a:t>
                      </a:r>
                    </a:p>
                  </a:txBody>
                  <a:tcPr marL="5994" marR="5994" marT="5994" marB="0" anchor="ctr">
                    <a:lnL>
                      <a:noFill/>
                    </a:lnL>
                    <a:lnR>
                      <a:noFill/>
                    </a:lnR>
                    <a:lnT>
                      <a:noFill/>
                    </a:lnT>
                    <a:lnB>
                      <a:noFill/>
                    </a:lnB>
                  </a:tcPr>
                </a:tc>
                <a:extLst>
                  <a:ext uri="{0D108BD9-81ED-4DB2-BD59-A6C34878D82A}">
                    <a16:rowId xmlns:a16="http://schemas.microsoft.com/office/drawing/2014/main" val="1700028449"/>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asthma</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17.4</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13.1</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1.35***</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1364241214"/>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skin cancer</a:t>
                      </a:r>
                    </a:p>
                  </a:txBody>
                  <a:tcPr marL="5994" marR="5994" marT="5994" marB="0" anchor="b">
                    <a:lnL>
                      <a:noFill/>
                    </a:lnL>
                    <a:lnR>
                      <a:noFill/>
                    </a:lnR>
                    <a:lnT>
                      <a:noFill/>
                    </a:lnT>
                    <a:lnB>
                      <a:noFill/>
                    </a:lnB>
                    <a:solidFill>
                      <a:srgbClr val="FFFF00"/>
                    </a:solidFill>
                  </a:tcPr>
                </a:tc>
                <a:tc>
                  <a:txBody>
                    <a:bodyPr/>
                    <a:lstStyle/>
                    <a:p>
                      <a:pPr algn="ctr" fontAlgn="ctr"/>
                      <a:r>
                        <a:rPr lang="en-US" sz="900" b="1" i="0" u="none" strike="noStrike">
                          <a:solidFill>
                            <a:srgbClr val="000000"/>
                          </a:solidFill>
                          <a:effectLst/>
                          <a:latin typeface="Calibri" panose="020F0502020204030204" pitchFamily="34" charset="0"/>
                        </a:rPr>
                        <a:t>6.8</a:t>
                      </a:r>
                    </a:p>
                  </a:txBody>
                  <a:tcPr marL="5994" marR="5994" marT="5994" marB="0" anchor="ctr">
                    <a:lnL>
                      <a:noFill/>
                    </a:lnL>
                    <a:lnR>
                      <a:noFill/>
                    </a:lnR>
                    <a:lnT>
                      <a:noFill/>
                    </a:lnT>
                    <a:lnB>
                      <a:noFill/>
                    </a:lnB>
                    <a:solidFill>
                      <a:srgbClr val="FFFF00"/>
                    </a:solidFill>
                  </a:tcPr>
                </a:tc>
                <a:tc>
                  <a:txBody>
                    <a:bodyPr/>
                    <a:lstStyle/>
                    <a:p>
                      <a:pPr algn="ctr" fontAlgn="ctr"/>
                      <a:r>
                        <a:rPr lang="en-US" sz="900" b="0" i="0" u="none" strike="noStrike">
                          <a:solidFill>
                            <a:srgbClr val="000000"/>
                          </a:solidFill>
                          <a:effectLst/>
                          <a:latin typeface="Calibri" panose="020F0502020204030204" pitchFamily="34" charset="0"/>
                        </a:rPr>
                        <a:t>6.0</a:t>
                      </a:r>
                    </a:p>
                  </a:txBody>
                  <a:tcPr marL="5994" marR="5994" marT="5994" marB="0" anchor="ctr">
                    <a:lnL>
                      <a:noFill/>
                    </a:lnL>
                    <a:lnR>
                      <a:noFill/>
                    </a:lnR>
                    <a:lnT>
                      <a:noFill/>
                    </a:lnT>
                    <a:lnB>
                      <a:noFill/>
                    </a:lnB>
                    <a:solidFill>
                      <a:srgbClr val="FFFF00"/>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FFF00"/>
                    </a:solidFill>
                  </a:tcPr>
                </a:tc>
                <a:tc>
                  <a:txBody>
                    <a:bodyPr/>
                    <a:lstStyle/>
                    <a:p>
                      <a:pPr algn="r" fontAlgn="ctr"/>
                      <a:r>
                        <a:rPr lang="en-US" sz="900" b="0" i="0" u="none" strike="noStrike" dirty="0">
                          <a:solidFill>
                            <a:srgbClr val="000000"/>
                          </a:solidFill>
                          <a:effectLst/>
                          <a:latin typeface="Calibri" panose="020F0502020204030204" pitchFamily="34" charset="0"/>
                        </a:rPr>
                        <a:t>1.15**</a:t>
                      </a:r>
                    </a:p>
                  </a:txBody>
                  <a:tcPr marL="5994" marR="5994" marT="5994" marB="0" anchor="ctr">
                    <a:lnL>
                      <a:noFill/>
                    </a:lnL>
                    <a:lnR>
                      <a:noFill/>
                    </a:lnR>
                    <a:lnT>
                      <a:noFill/>
                    </a:lnT>
                    <a:lnB>
                      <a:noFill/>
                    </a:lnB>
                    <a:solidFill>
                      <a:srgbClr val="FFFF00"/>
                    </a:solidFill>
                  </a:tcPr>
                </a:tc>
                <a:extLst>
                  <a:ext uri="{0D108BD9-81ED-4DB2-BD59-A6C34878D82A}">
                    <a16:rowId xmlns:a16="http://schemas.microsoft.com/office/drawing/2014/main" val="95114580"/>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any other type of cancer</a:t>
                      </a:r>
                    </a:p>
                  </a:txBody>
                  <a:tcPr marL="5994" marR="5994" marT="5994" marB="0" anchor="b">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7.5</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6.7</a:t>
                      </a:r>
                    </a:p>
                  </a:txBody>
                  <a:tcPr marL="5994" marR="5994" marT="5994" marB="0" anchor="ctr">
                    <a:lnL>
                      <a:noFill/>
                    </a:lnL>
                    <a:lnR>
                      <a:noFill/>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FFFFF"/>
                    </a:solidFill>
                  </a:tcPr>
                </a:tc>
                <a:tc>
                  <a:txBody>
                    <a:bodyPr/>
                    <a:lstStyle/>
                    <a:p>
                      <a:pPr algn="r" fontAlgn="ctr"/>
                      <a:r>
                        <a:rPr lang="en-US" sz="900" b="0" i="0" u="none" strike="noStrike" dirty="0">
                          <a:solidFill>
                            <a:srgbClr val="000000"/>
                          </a:solidFill>
                          <a:effectLst/>
                          <a:latin typeface="Calibri" panose="020F0502020204030204" pitchFamily="34" charset="0"/>
                        </a:rPr>
                        <a:t>1.07</a:t>
                      </a:r>
                    </a:p>
                  </a:txBody>
                  <a:tcPr marL="5994" marR="5994" marT="5994" marB="0" anchor="ctr">
                    <a:lnL>
                      <a:noFill/>
                    </a:lnL>
                    <a:lnR>
                      <a:noFill/>
                    </a:lnR>
                    <a:lnT>
                      <a:noFill/>
                    </a:lnT>
                    <a:lnB>
                      <a:noFill/>
                    </a:lnB>
                    <a:solidFill>
                      <a:srgbClr val="FFFFFF"/>
                    </a:solidFill>
                  </a:tcPr>
                </a:tc>
                <a:extLst>
                  <a:ext uri="{0D108BD9-81ED-4DB2-BD59-A6C34878D82A}">
                    <a16:rowId xmlns:a16="http://schemas.microsoft.com/office/drawing/2014/main" val="2899099906"/>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COPD, emphysema or chronic bronchitis</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8.3</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6.3</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1.26***</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222296718"/>
                  </a:ext>
                </a:extLst>
              </a:tr>
              <a:tr h="261921">
                <a:tc>
                  <a:txBody>
                    <a:bodyPr/>
                    <a:lstStyle/>
                    <a:p>
                      <a:pPr algn="l" fontAlgn="b"/>
                      <a:r>
                        <a:rPr lang="en-US" sz="900" b="0" i="0" u="none" strike="noStrike">
                          <a:solidFill>
                            <a:srgbClr val="000000"/>
                          </a:solidFill>
                          <a:effectLst/>
                          <a:latin typeface="Calibri" panose="020F0502020204030204" pitchFamily="34" charset="0"/>
                        </a:rPr>
                        <a:t>% Ever told had arthritis, rheumatoid arthritis, gout, lupus, or fibromyalgia</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32.6</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24.1</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1.47***</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106388414"/>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a depressive disorder</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23.8</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15.6</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1.53***</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2773768537"/>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kidney disease</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2.8</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2.9</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0.93</a:t>
                      </a:r>
                    </a:p>
                  </a:txBody>
                  <a:tcPr marL="5994" marR="5994" marT="5994" marB="0" anchor="ctr">
                    <a:lnL>
                      <a:noFill/>
                    </a:lnL>
                    <a:lnR>
                      <a:noFill/>
                    </a:lnR>
                    <a:lnT>
                      <a:noFill/>
                    </a:lnT>
                    <a:lnB>
                      <a:noFill/>
                    </a:lnB>
                  </a:tcPr>
                </a:tc>
                <a:extLst>
                  <a:ext uri="{0D108BD9-81ED-4DB2-BD59-A6C34878D82A}">
                    <a16:rowId xmlns:a16="http://schemas.microsoft.com/office/drawing/2014/main" val="1675489884"/>
                  </a:ext>
                </a:extLst>
              </a:tr>
              <a:tr h="143991">
                <a:tc>
                  <a:txBody>
                    <a:bodyPr/>
                    <a:lstStyle/>
                    <a:p>
                      <a:pPr algn="l" fontAlgn="b"/>
                      <a:r>
                        <a:rPr lang="en-US" sz="900" b="0" i="0" u="none" strike="noStrike">
                          <a:solidFill>
                            <a:srgbClr val="000000"/>
                          </a:solidFill>
                          <a:effectLst/>
                          <a:latin typeface="Calibri" panose="020F0502020204030204" pitchFamily="34" charset="0"/>
                        </a:rPr>
                        <a:t>% Ever told had diabetes</a:t>
                      </a:r>
                    </a:p>
                  </a:txBody>
                  <a:tcPr marL="5994" marR="5994" marT="5994" marB="0" anchor="b">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10.9</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11.1</a:t>
                      </a:r>
                    </a:p>
                  </a:txBody>
                  <a:tcPr marL="5994" marR="5994" marT="5994"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ns</a:t>
                      </a:r>
                    </a:p>
                  </a:txBody>
                  <a:tcPr marL="5994" marR="5994" marT="5994" marB="0" anchor="ctr">
                    <a:lnL>
                      <a:noFill/>
                    </a:lnL>
                    <a:lnR>
                      <a:noFill/>
                    </a:lnR>
                    <a:lnT>
                      <a:noFill/>
                    </a:lnT>
                    <a:lnB>
                      <a:noFill/>
                    </a:lnB>
                  </a:tcPr>
                </a:tc>
                <a:tc>
                  <a:txBody>
                    <a:bodyPr/>
                    <a:lstStyle/>
                    <a:p>
                      <a:pPr algn="r" fontAlgn="ctr"/>
                      <a:r>
                        <a:rPr lang="en-US" sz="900" b="0" i="0" u="none" strike="noStrike" dirty="0">
                          <a:solidFill>
                            <a:srgbClr val="000000"/>
                          </a:solidFill>
                          <a:effectLst/>
                          <a:latin typeface="Calibri" panose="020F0502020204030204" pitchFamily="34" charset="0"/>
                        </a:rPr>
                        <a:t>0.93</a:t>
                      </a:r>
                    </a:p>
                  </a:txBody>
                  <a:tcPr marL="5994" marR="5994" marT="5994" marB="0" anchor="ctr">
                    <a:lnL>
                      <a:noFill/>
                    </a:lnL>
                    <a:lnR>
                      <a:noFill/>
                    </a:lnR>
                    <a:lnT>
                      <a:noFill/>
                    </a:lnT>
                    <a:lnB>
                      <a:noFill/>
                    </a:lnB>
                  </a:tcPr>
                </a:tc>
                <a:extLst>
                  <a:ext uri="{0D108BD9-81ED-4DB2-BD59-A6C34878D82A}">
                    <a16:rowId xmlns:a16="http://schemas.microsoft.com/office/drawing/2014/main" val="1169760515"/>
                  </a:ext>
                </a:extLst>
              </a:tr>
              <a:tr h="143991">
                <a:tc>
                  <a:txBody>
                    <a:bodyPr/>
                    <a:lstStyle/>
                    <a:p>
                      <a:pPr algn="l" fontAlgn="b"/>
                      <a:r>
                        <a:rPr lang="en-US" sz="900" b="0" i="0" u="none" strike="noStrike">
                          <a:solidFill>
                            <a:srgbClr val="000000"/>
                          </a:solidFill>
                          <a:effectLst/>
                          <a:latin typeface="Calibri" panose="020F0502020204030204" pitchFamily="34" charset="0"/>
                        </a:rPr>
                        <a:t>% Overweight or obese</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67.4</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65.0</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0" i="0" u="none" strike="noStrike" dirty="0">
                          <a:solidFill>
                            <a:srgbClr val="000000"/>
                          </a:solidFill>
                          <a:effectLst/>
                          <a:latin typeface="Calibri" panose="020F0502020204030204" pitchFamily="34" charset="0"/>
                        </a:rPr>
                        <a:t>1.07</a:t>
                      </a:r>
                    </a:p>
                  </a:txBody>
                  <a:tcPr marL="5994" marR="5994" marT="5994" marB="0" anchor="ctr">
                    <a:lnL>
                      <a:noFill/>
                    </a:lnL>
                    <a:lnR>
                      <a:noFill/>
                    </a:lnR>
                    <a:lnT>
                      <a:noFill/>
                    </a:lnT>
                    <a:lnB>
                      <a:noFill/>
                    </a:lnB>
                  </a:tcPr>
                </a:tc>
                <a:extLst>
                  <a:ext uri="{0D108BD9-81ED-4DB2-BD59-A6C34878D82A}">
                    <a16:rowId xmlns:a16="http://schemas.microsoft.com/office/drawing/2014/main" val="4031732544"/>
                  </a:ext>
                </a:extLst>
              </a:tr>
              <a:tr h="143991">
                <a:tc>
                  <a:txBody>
                    <a:bodyPr/>
                    <a:lstStyle/>
                    <a:p>
                      <a:pPr algn="l" fontAlgn="b"/>
                      <a:r>
                        <a:rPr lang="en-US" sz="900" b="0" i="0" u="none" strike="noStrike">
                          <a:solidFill>
                            <a:srgbClr val="000000"/>
                          </a:solidFill>
                          <a:effectLst/>
                          <a:latin typeface="Calibri" panose="020F0502020204030204" pitchFamily="34" charset="0"/>
                        </a:rPr>
                        <a:t>% Obese</a:t>
                      </a:r>
                    </a:p>
                  </a:txBody>
                  <a:tcPr marL="5994" marR="5994" marT="5994" marB="0" anchor="b">
                    <a:lnL>
                      <a:noFill/>
                    </a:lnL>
                    <a:lnR>
                      <a:noFill/>
                    </a:lnR>
                    <a:lnT>
                      <a:noFill/>
                    </a:lnT>
                    <a:lnB>
                      <a:noFill/>
                    </a:lnB>
                    <a:solidFill>
                      <a:srgbClr val="F4B084"/>
                    </a:solidFill>
                  </a:tcPr>
                </a:tc>
                <a:tc>
                  <a:txBody>
                    <a:bodyPr/>
                    <a:lstStyle/>
                    <a:p>
                      <a:pPr algn="ctr" fontAlgn="ctr"/>
                      <a:r>
                        <a:rPr lang="en-US" sz="900" b="1" i="0" u="none" strike="noStrike">
                          <a:solidFill>
                            <a:srgbClr val="000000"/>
                          </a:solidFill>
                          <a:effectLst/>
                          <a:latin typeface="Calibri" panose="020F0502020204030204" pitchFamily="34" charset="0"/>
                        </a:rPr>
                        <a:t>34.2</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29.3</a:t>
                      </a:r>
                    </a:p>
                  </a:txBody>
                  <a:tcPr marL="5994" marR="5994" marT="5994" marB="0" anchor="ctr">
                    <a:lnL>
                      <a:noFill/>
                    </a:lnL>
                    <a:lnR>
                      <a:noFill/>
                    </a:lnR>
                    <a:lnT>
                      <a:noFill/>
                    </a:lnT>
                    <a:lnB>
                      <a:noFill/>
                    </a:lnB>
                    <a:solidFill>
                      <a:srgbClr val="F4B084"/>
                    </a:solid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5994" marR="5994" marT="5994" marB="0" anchor="ctr">
                    <a:lnL>
                      <a:noFill/>
                    </a:lnL>
                    <a:lnR>
                      <a:noFill/>
                    </a:lnR>
                    <a:lnT>
                      <a:noFill/>
                    </a:lnT>
                    <a:lnB>
                      <a:noFill/>
                    </a:lnB>
                    <a:solidFill>
                      <a:srgbClr val="F4B084"/>
                    </a:solidFill>
                  </a:tcPr>
                </a:tc>
                <a:tc>
                  <a:txBody>
                    <a:bodyPr/>
                    <a:lstStyle/>
                    <a:p>
                      <a:pPr algn="r" fontAlgn="ctr"/>
                      <a:r>
                        <a:rPr lang="en-US" sz="900" b="1" i="0" u="none" strike="noStrike" dirty="0">
                          <a:solidFill>
                            <a:srgbClr val="000000"/>
                          </a:solidFill>
                          <a:effectLst/>
                          <a:latin typeface="Calibri" panose="020F0502020204030204" pitchFamily="34" charset="0"/>
                        </a:rPr>
                        <a:t>1.16***</a:t>
                      </a:r>
                    </a:p>
                  </a:txBody>
                  <a:tcPr marL="5994" marR="5994" marT="5994" marB="0" anchor="ctr">
                    <a:lnL>
                      <a:noFill/>
                    </a:lnL>
                    <a:lnR>
                      <a:noFill/>
                    </a:lnR>
                    <a:lnT>
                      <a:noFill/>
                    </a:lnT>
                    <a:lnB>
                      <a:noFill/>
                    </a:lnB>
                    <a:solidFill>
                      <a:srgbClr val="F4B084"/>
                    </a:solidFill>
                  </a:tcPr>
                </a:tc>
                <a:extLst>
                  <a:ext uri="{0D108BD9-81ED-4DB2-BD59-A6C34878D82A}">
                    <a16:rowId xmlns:a16="http://schemas.microsoft.com/office/drawing/2014/main" val="1681459323"/>
                  </a:ext>
                </a:extLst>
              </a:tr>
            </a:tbl>
          </a:graphicData>
        </a:graphic>
      </p:graphicFrame>
      <p:sp>
        <p:nvSpPr>
          <p:cNvPr id="3" name="TextBox 2"/>
          <p:cNvSpPr txBox="1"/>
          <p:nvPr/>
        </p:nvSpPr>
        <p:spPr>
          <a:xfrm>
            <a:off x="0" y="2237874"/>
            <a:ext cx="2366211" cy="3693319"/>
          </a:xfrm>
          <a:prstGeom prst="rect">
            <a:avLst/>
          </a:prstGeom>
          <a:noFill/>
        </p:spPr>
        <p:txBody>
          <a:bodyPr wrap="square" rtlCol="0">
            <a:spAutoFit/>
          </a:bodyPr>
          <a:lstStyle/>
          <a:p>
            <a:r>
              <a:rPr lang="en-US" b="1" dirty="0" err="1"/>
              <a:t>BRFSS</a:t>
            </a:r>
            <a:r>
              <a:rPr lang="en-US" b="1" dirty="0"/>
              <a:t> 2015-2017 National Cohort:</a:t>
            </a:r>
          </a:p>
          <a:p>
            <a:endParaRPr lang="en-US" b="1" dirty="0"/>
          </a:p>
          <a:p>
            <a:r>
              <a:rPr lang="en-US" b="1" dirty="0"/>
              <a:t>CG vs. Non-CG comparisons on health and </a:t>
            </a:r>
            <a:r>
              <a:rPr lang="en-US" b="1" dirty="0" err="1"/>
              <a:t>QOL</a:t>
            </a:r>
            <a:r>
              <a:rPr lang="en-US" b="1" dirty="0"/>
              <a:t> outcomes</a:t>
            </a:r>
          </a:p>
          <a:p>
            <a:endParaRPr lang="en-US" b="1" dirty="0"/>
          </a:p>
          <a:p>
            <a:r>
              <a:rPr lang="en-US" b="1" dirty="0"/>
              <a:t>[Multivariate models control for age, sex, race, education, income, employment status, children in </a:t>
            </a:r>
            <a:r>
              <a:rPr lang="en-US" b="1" dirty="0" err="1"/>
              <a:t>HH</a:t>
            </a:r>
            <a:r>
              <a:rPr lang="en-US" b="1" dirty="0"/>
              <a:t>, living alone]</a:t>
            </a:r>
          </a:p>
        </p:txBody>
      </p:sp>
    </p:spTree>
    <p:extLst>
      <p:ext uri="{BB962C8B-B14F-4D97-AF65-F5344CB8AC3E}">
        <p14:creationId xmlns:p14="http://schemas.microsoft.com/office/powerpoint/2010/main" val="18566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BRFSS</a:t>
            </a:r>
            <a:r>
              <a:rPr lang="en-US" dirty="0"/>
              <a:t> Key findings</a:t>
            </a:r>
          </a:p>
        </p:txBody>
      </p:sp>
      <p:sp>
        <p:nvSpPr>
          <p:cNvPr id="3" name="Content Placeholder 2"/>
          <p:cNvSpPr>
            <a:spLocks noGrp="1"/>
          </p:cNvSpPr>
          <p:nvPr>
            <p:ph idx="1"/>
          </p:nvPr>
        </p:nvSpPr>
        <p:spPr>
          <a:xfrm>
            <a:off x="417095" y="1275347"/>
            <a:ext cx="11173326" cy="4981074"/>
          </a:xfrm>
        </p:spPr>
        <p:txBody>
          <a:bodyPr>
            <a:normAutofit fontScale="62500" lnSpcReduction="20000"/>
          </a:bodyPr>
          <a:lstStyle/>
          <a:p>
            <a:r>
              <a:rPr lang="en-US" u="sng" dirty="0"/>
              <a:t>High risk CG sub-groups</a:t>
            </a:r>
            <a:endParaRPr lang="en-US" dirty="0"/>
          </a:p>
          <a:p>
            <a:pPr marL="0" indent="0">
              <a:buNone/>
            </a:pPr>
            <a:endParaRPr lang="en-US" dirty="0"/>
          </a:p>
          <a:p>
            <a:pPr lvl="0"/>
            <a:r>
              <a:rPr lang="en-US" dirty="0"/>
              <a:t>Older age (65+)</a:t>
            </a:r>
          </a:p>
          <a:p>
            <a:pPr lvl="0"/>
            <a:r>
              <a:rPr lang="en-US" dirty="0"/>
              <a:t>Black (non-Hispanic); Hispanic; Other (non-Hispanic) – minority caregivers</a:t>
            </a:r>
          </a:p>
          <a:p>
            <a:pPr lvl="0"/>
            <a:r>
              <a:rPr lang="en-US" dirty="0"/>
              <a:t>Less educated (high school or less)</a:t>
            </a:r>
          </a:p>
          <a:p>
            <a:pPr lvl="0"/>
            <a:r>
              <a:rPr lang="en-US" dirty="0"/>
              <a:t>Low income (25K or less)</a:t>
            </a:r>
          </a:p>
          <a:p>
            <a:pPr lvl="0"/>
            <a:r>
              <a:rPr lang="en-US" dirty="0"/>
              <a:t>NOT working</a:t>
            </a:r>
          </a:p>
          <a:p>
            <a:pPr lvl="0"/>
            <a:r>
              <a:rPr lang="en-US" dirty="0"/>
              <a:t>Lives alone</a:t>
            </a:r>
          </a:p>
          <a:p>
            <a:pPr marL="0" indent="0">
              <a:buNone/>
            </a:pPr>
            <a:endParaRPr lang="en-US" dirty="0"/>
          </a:p>
          <a:p>
            <a:pPr lvl="0"/>
            <a:r>
              <a:rPr lang="en-US" dirty="0"/>
              <a:t>Providing both personal and household care to CR</a:t>
            </a:r>
          </a:p>
          <a:p>
            <a:pPr lvl="0"/>
            <a:r>
              <a:rPr lang="en-US" dirty="0"/>
              <a:t>Spouse, adult child, non-relative </a:t>
            </a:r>
            <a:r>
              <a:rPr lang="en-US" dirty="0" err="1"/>
              <a:t>CGs</a:t>
            </a:r>
            <a:endParaRPr lang="en-US" dirty="0"/>
          </a:p>
          <a:p>
            <a:pPr lvl="0"/>
            <a:r>
              <a:rPr lang="en-US" dirty="0" err="1"/>
              <a:t>CGs</a:t>
            </a:r>
            <a:r>
              <a:rPr lang="en-US" dirty="0"/>
              <a:t> of </a:t>
            </a:r>
            <a:r>
              <a:rPr lang="en-US" dirty="0" err="1"/>
              <a:t>CRs</a:t>
            </a:r>
            <a:r>
              <a:rPr lang="en-US" dirty="0"/>
              <a:t> with arthritis, asthma, </a:t>
            </a:r>
            <a:r>
              <a:rPr lang="en-US" dirty="0" err="1"/>
              <a:t>ADRD</a:t>
            </a:r>
            <a:r>
              <a:rPr lang="en-US" dirty="0"/>
              <a:t>, diabetes, mental illness</a:t>
            </a:r>
          </a:p>
          <a:p>
            <a:pPr lvl="0"/>
            <a:r>
              <a:rPr lang="en-US" dirty="0"/>
              <a:t>Longer duration </a:t>
            </a:r>
            <a:r>
              <a:rPr lang="en-US" dirty="0" err="1"/>
              <a:t>CGs</a:t>
            </a:r>
            <a:r>
              <a:rPr lang="en-US" dirty="0"/>
              <a:t> (5 years or more)</a:t>
            </a:r>
          </a:p>
          <a:p>
            <a:pPr lvl="0"/>
            <a:r>
              <a:rPr lang="en-US" dirty="0"/>
              <a:t>Providing 40 or more hours / week of care   </a:t>
            </a:r>
          </a:p>
          <a:p>
            <a:pPr marL="0" indent="0">
              <a:buNone/>
            </a:pPr>
            <a:endParaRPr lang="en-US" dirty="0"/>
          </a:p>
        </p:txBody>
      </p:sp>
    </p:spTree>
    <p:extLst>
      <p:ext uri="{BB962C8B-B14F-4D97-AF65-F5344CB8AC3E}">
        <p14:creationId xmlns:p14="http://schemas.microsoft.com/office/powerpoint/2010/main" val="185795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5145200"/>
              </p:ext>
            </p:extLst>
          </p:nvPr>
        </p:nvGraphicFramePr>
        <p:xfrm>
          <a:off x="2662990" y="7"/>
          <a:ext cx="8726905" cy="6699190"/>
        </p:xfrm>
        <a:graphic>
          <a:graphicData uri="http://schemas.openxmlformats.org/drawingml/2006/table">
            <a:tbl>
              <a:tblPr/>
              <a:tblGrid>
                <a:gridCol w="4786209">
                  <a:extLst>
                    <a:ext uri="{9D8B030D-6E8A-4147-A177-3AD203B41FA5}">
                      <a16:colId xmlns:a16="http://schemas.microsoft.com/office/drawing/2014/main" val="3825430904"/>
                    </a:ext>
                  </a:extLst>
                </a:gridCol>
                <a:gridCol w="724726">
                  <a:extLst>
                    <a:ext uri="{9D8B030D-6E8A-4147-A177-3AD203B41FA5}">
                      <a16:colId xmlns:a16="http://schemas.microsoft.com/office/drawing/2014/main" val="2268132277"/>
                    </a:ext>
                  </a:extLst>
                </a:gridCol>
                <a:gridCol w="724726">
                  <a:extLst>
                    <a:ext uri="{9D8B030D-6E8A-4147-A177-3AD203B41FA5}">
                      <a16:colId xmlns:a16="http://schemas.microsoft.com/office/drawing/2014/main" val="2626142634"/>
                    </a:ext>
                  </a:extLst>
                </a:gridCol>
                <a:gridCol w="875710">
                  <a:extLst>
                    <a:ext uri="{9D8B030D-6E8A-4147-A177-3AD203B41FA5}">
                      <a16:colId xmlns:a16="http://schemas.microsoft.com/office/drawing/2014/main" val="3089347930"/>
                    </a:ext>
                  </a:extLst>
                </a:gridCol>
                <a:gridCol w="724726">
                  <a:extLst>
                    <a:ext uri="{9D8B030D-6E8A-4147-A177-3AD203B41FA5}">
                      <a16:colId xmlns:a16="http://schemas.microsoft.com/office/drawing/2014/main" val="2267423799"/>
                    </a:ext>
                  </a:extLst>
                </a:gridCol>
                <a:gridCol w="890808">
                  <a:extLst>
                    <a:ext uri="{9D8B030D-6E8A-4147-A177-3AD203B41FA5}">
                      <a16:colId xmlns:a16="http://schemas.microsoft.com/office/drawing/2014/main" val="1842615235"/>
                    </a:ext>
                  </a:extLst>
                </a:gridCol>
              </a:tblGrid>
              <a:tr h="126453">
                <a:tc>
                  <a:txBody>
                    <a:bodyPr/>
                    <a:lstStyle/>
                    <a:p>
                      <a:pPr algn="l" fontAlgn="b"/>
                      <a:endParaRPr lang="en-US" sz="5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gridSpan="2">
                  <a:txBody>
                    <a:bodyPr/>
                    <a:lstStyle/>
                    <a:p>
                      <a:pPr algn="ctr" fontAlgn="b"/>
                      <a:r>
                        <a:rPr lang="en-US" sz="900" b="1" i="0" u="none" strike="noStrike" dirty="0">
                          <a:solidFill>
                            <a:srgbClr val="000000"/>
                          </a:solidFill>
                          <a:effectLst/>
                          <a:latin typeface="Calibri" panose="020F0502020204030204" pitchFamily="34" charset="0"/>
                        </a:rPr>
                        <a:t>CG CURRENTLY WORKING</a:t>
                      </a:r>
                    </a:p>
                  </a:txBody>
                  <a:tcPr marL="5786" marR="5786" marT="5786"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2004075750"/>
                  </a:ext>
                </a:extLst>
              </a:tr>
              <a:tr h="409566">
                <a:tc>
                  <a:txBody>
                    <a:bodyPr/>
                    <a:lstStyle/>
                    <a:p>
                      <a:pPr algn="l"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Overall</a:t>
                      </a:r>
                    </a:p>
                  </a:txBody>
                  <a:tcPr marL="5786" marR="5786" marT="578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No</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Yes</a:t>
                      </a:r>
                    </a:p>
                  </a:txBody>
                  <a:tcPr marL="5786" marR="5786" marT="5786"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Sign.</a:t>
                      </a:r>
                    </a:p>
                  </a:txBody>
                  <a:tcPr marL="5786" marR="5786" marT="5786"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Multivariate OR (Working</a:t>
                      </a:r>
                      <a:r>
                        <a:rPr lang="en-US" sz="900" b="0" i="0" u="none" strike="noStrike" dirty="0">
                          <a:solidFill>
                            <a:srgbClr val="000000"/>
                          </a:solidFill>
                          <a:effectLst/>
                          <a:latin typeface="Calibri" panose="020F0502020204030204" pitchFamily="34" charset="0"/>
                        </a:rPr>
                        <a:t> vs. not)</a:t>
                      </a:r>
                    </a:p>
                  </a:txBody>
                  <a:tcPr marL="5786" marR="5786" marT="5786" marB="0" anchor="b">
                    <a:lnL>
                      <a:noFill/>
                    </a:lnL>
                    <a:lnR>
                      <a:noFill/>
                    </a:lnR>
                    <a:lnT>
                      <a:noFill/>
                    </a:lnT>
                    <a:lnB>
                      <a:noFill/>
                    </a:lnB>
                  </a:tcPr>
                </a:tc>
                <a:extLst>
                  <a:ext uri="{0D108BD9-81ED-4DB2-BD59-A6C34878D82A}">
                    <a16:rowId xmlns:a16="http://schemas.microsoft.com/office/drawing/2014/main" val="1183735918"/>
                  </a:ext>
                </a:extLst>
              </a:tr>
              <a:tr h="139934">
                <a:tc>
                  <a:txBody>
                    <a:bodyPr/>
                    <a:lstStyle/>
                    <a:p>
                      <a:pPr algn="r" fontAlgn="b"/>
                      <a:r>
                        <a:rPr lang="en-US" sz="900" b="1" i="0" u="none" strike="noStrike">
                          <a:solidFill>
                            <a:srgbClr val="000000"/>
                          </a:solidFill>
                          <a:effectLst/>
                          <a:latin typeface="Calibri" panose="020F0502020204030204" pitchFamily="34" charset="0"/>
                        </a:rPr>
                        <a:t>UNWEIGHTED BASE</a:t>
                      </a:r>
                    </a:p>
                  </a:txBody>
                  <a:tcPr marL="5786" marR="5786" marT="5786" marB="0" anchor="b">
                    <a:lnL>
                      <a:noFill/>
                    </a:lnL>
                    <a:lnR>
                      <a:noFill/>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N = 53,773</a:t>
                      </a:r>
                    </a:p>
                  </a:txBody>
                  <a:tcPr marL="5786" marR="5786" marT="5786" marB="0" anchor="ctr">
                    <a:lnL>
                      <a:noFill/>
                    </a:lnL>
                    <a:lnR>
                      <a:noFill/>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N = 27,269</a:t>
                      </a:r>
                    </a:p>
                  </a:txBody>
                  <a:tcPr marL="5786" marR="5786" marT="5786" marB="0" anchor="ctr">
                    <a:lnL>
                      <a:noFill/>
                    </a:lnL>
                    <a:lnR>
                      <a:noFill/>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N = 26,504</a:t>
                      </a:r>
                    </a:p>
                  </a:txBody>
                  <a:tcPr marL="5786" marR="5786" marT="5786" marB="0" anchor="ctr">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662341970"/>
                  </a:ext>
                </a:extLst>
              </a:tr>
              <a:tr h="139934">
                <a:tc>
                  <a:txBody>
                    <a:bodyPr/>
                    <a:lstStyle/>
                    <a:p>
                      <a:pPr algn="l" fontAlgn="b"/>
                      <a:r>
                        <a:rPr lang="en-US" sz="900" b="1" i="0" u="none" strike="noStrike">
                          <a:solidFill>
                            <a:srgbClr val="000000"/>
                          </a:solidFill>
                          <a:effectLst/>
                          <a:latin typeface="Calibri" panose="020F0502020204030204" pitchFamily="34" charset="0"/>
                        </a:rPr>
                        <a:t>SELF-REPORTED HEALTH</a:t>
                      </a: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2762231136"/>
                  </a:ext>
                </a:extLst>
              </a:tr>
              <a:tr h="139934">
                <a:tc>
                  <a:txBody>
                    <a:bodyPr/>
                    <a:lstStyle/>
                    <a:p>
                      <a:pPr algn="l" fontAlgn="b"/>
                      <a:r>
                        <a:rPr lang="en-US" sz="900" b="0" i="0" u="none" strike="noStrike">
                          <a:solidFill>
                            <a:srgbClr val="000000"/>
                          </a:solidFill>
                          <a:effectLst/>
                          <a:latin typeface="Calibri" panose="020F0502020204030204" pitchFamily="34" charset="0"/>
                        </a:rPr>
                        <a:t>% Rating of general health as "poor" or "fair"</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19.7</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28.9</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12.2</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dirty="0">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0.43***</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800482023"/>
                  </a:ext>
                </a:extLst>
              </a:tr>
              <a:tr h="139934">
                <a:tc>
                  <a:txBody>
                    <a:bodyPr/>
                    <a:lstStyle/>
                    <a:p>
                      <a:pPr algn="l" fontAlgn="b"/>
                      <a:r>
                        <a:rPr lang="en-US" sz="900" b="0" i="0" u="none" strike="noStrike">
                          <a:solidFill>
                            <a:srgbClr val="000000"/>
                          </a:solidFill>
                          <a:effectLst/>
                          <a:latin typeface="Calibri" panose="020F0502020204030204" pitchFamily="34" charset="0"/>
                        </a:rPr>
                        <a:t>% Physical health not good 4 or more days in last month</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26.5</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36.8</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18.4</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0.44***</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042871541"/>
                  </a:ext>
                </a:extLst>
              </a:tr>
              <a:tr h="139934">
                <a:tc>
                  <a:txBody>
                    <a:bodyPr/>
                    <a:lstStyle/>
                    <a:p>
                      <a:pPr algn="l" fontAlgn="b"/>
                      <a:r>
                        <a:rPr lang="en-US" sz="900" b="0" i="0" u="none" strike="noStrike">
                          <a:solidFill>
                            <a:srgbClr val="000000"/>
                          </a:solidFill>
                          <a:effectLst/>
                          <a:latin typeface="Calibri" panose="020F0502020204030204" pitchFamily="34" charset="0"/>
                        </a:rPr>
                        <a:t>% Mental health not good 4 or more days in last month</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30.8</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34.2</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28.0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0.65***</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318501844"/>
                  </a:ext>
                </a:extLst>
              </a:tr>
              <a:tr h="139934">
                <a:tc>
                  <a:txBody>
                    <a:bodyPr/>
                    <a:lstStyle/>
                    <a:p>
                      <a:pPr algn="l" fontAlgn="b"/>
                      <a:r>
                        <a:rPr lang="en-US" sz="900" b="0" i="0" u="none" strike="noStrike" dirty="0">
                          <a:solidFill>
                            <a:srgbClr val="000000"/>
                          </a:solidFill>
                          <a:effectLst/>
                          <a:latin typeface="Calibri" panose="020F0502020204030204" pitchFamily="34" charset="0"/>
                        </a:rPr>
                        <a:t>% Health prevented usual activities 4 or more days in last month</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31.9</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42.3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22.3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0.41***</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1732328800"/>
                  </a:ext>
                </a:extLst>
              </a:tr>
              <a:tr h="139934">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4029491264"/>
                  </a:ext>
                </a:extLst>
              </a:tr>
              <a:tr h="139934">
                <a:tc>
                  <a:txBody>
                    <a:bodyPr/>
                    <a:lstStyle/>
                    <a:p>
                      <a:pPr algn="l" fontAlgn="b"/>
                      <a:r>
                        <a:rPr lang="en-US" sz="900" b="1" i="0" u="none" strike="noStrike" dirty="0">
                          <a:solidFill>
                            <a:srgbClr val="000000"/>
                          </a:solidFill>
                          <a:effectLst/>
                          <a:latin typeface="Calibri" panose="020F0502020204030204" pitchFamily="34" charset="0"/>
                        </a:rPr>
                        <a:t>DISABILITIES</a:t>
                      </a: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2591813189"/>
                  </a:ext>
                </a:extLst>
              </a:tr>
              <a:tr h="139934">
                <a:tc>
                  <a:txBody>
                    <a:bodyPr/>
                    <a:lstStyle/>
                    <a:p>
                      <a:pPr algn="l" fontAlgn="b"/>
                      <a:r>
                        <a:rPr lang="en-US" sz="900" b="0" i="0" u="none" strike="noStrike">
                          <a:solidFill>
                            <a:srgbClr val="000000"/>
                          </a:solidFill>
                          <a:effectLst/>
                          <a:latin typeface="Calibri" panose="020F0502020204030204" pitchFamily="34" charset="0"/>
                        </a:rPr>
                        <a:t>% Have difficulty walking/climbing stairs</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16.7</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27.3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8.1</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0.31***</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347410986"/>
                  </a:ext>
                </a:extLst>
              </a:tr>
              <a:tr h="139934">
                <a:tc>
                  <a:txBody>
                    <a:bodyPr/>
                    <a:lstStyle/>
                    <a:p>
                      <a:pPr algn="l" fontAlgn="b"/>
                      <a:r>
                        <a:rPr lang="en-US" sz="900" b="0" i="0" u="none" strike="noStrike">
                          <a:solidFill>
                            <a:srgbClr val="000000"/>
                          </a:solidFill>
                          <a:effectLst/>
                          <a:latin typeface="Calibri" panose="020F0502020204030204" pitchFamily="34" charset="0"/>
                        </a:rPr>
                        <a:t>% Have difficulty dressing/bathing</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3.9</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7.0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0.22***</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751969790"/>
                  </a:ext>
                </a:extLst>
              </a:tr>
              <a:tr h="139934">
                <a:tc>
                  <a:txBody>
                    <a:bodyPr/>
                    <a:lstStyle/>
                    <a:p>
                      <a:pPr algn="l" fontAlgn="b"/>
                      <a:r>
                        <a:rPr lang="en-US" sz="900" b="0" i="0" u="none" strike="noStrike">
                          <a:solidFill>
                            <a:srgbClr val="000000"/>
                          </a:solidFill>
                          <a:effectLst/>
                          <a:latin typeface="Calibri" panose="020F0502020204030204" pitchFamily="34" charset="0"/>
                        </a:rPr>
                        <a:t>% Have difficulty doing errands alone</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7.9</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13.9</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3.1</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0.22***</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1289497889"/>
                  </a:ext>
                </a:extLst>
              </a:tr>
              <a:tr h="139934">
                <a:tc>
                  <a:txBody>
                    <a:bodyPr/>
                    <a:lstStyle/>
                    <a:p>
                      <a:pPr algn="l" fontAlgn="b"/>
                      <a:r>
                        <a:rPr lang="en-US" sz="900" b="0" i="0" u="none" strike="noStrike">
                          <a:solidFill>
                            <a:srgbClr val="000000"/>
                          </a:solidFill>
                          <a:effectLst/>
                          <a:latin typeface="Calibri" panose="020F0502020204030204" pitchFamily="34" charset="0"/>
                        </a:rPr>
                        <a:t>% Have difficulty concentrating/remembering/making decisions</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14.9</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21.0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9.9</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0.43***</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580414243"/>
                  </a:ext>
                </a:extLst>
              </a:tr>
              <a:tr h="139934">
                <a:tc>
                  <a:txBody>
                    <a:bodyPr/>
                    <a:lstStyle/>
                    <a:p>
                      <a:pPr algn="l" fontAlgn="b"/>
                      <a:r>
                        <a:rPr lang="en-US" sz="900" b="0" i="0" u="none" strike="noStrike">
                          <a:solidFill>
                            <a:srgbClr val="000000"/>
                          </a:solidFill>
                          <a:effectLst/>
                          <a:latin typeface="Calibri" panose="020F0502020204030204" pitchFamily="34" charset="0"/>
                        </a:rPr>
                        <a:t>% Blind/have serious difficulty seeing even with glasses</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5.5</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8.6</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2.9</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0.40***</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4140143598"/>
                  </a:ext>
                </a:extLst>
              </a:tr>
              <a:tr h="139934">
                <a:tc>
                  <a:txBody>
                    <a:bodyPr/>
                    <a:lstStyle/>
                    <a:p>
                      <a:pPr algn="l" fontAlgn="b"/>
                      <a:r>
                        <a:rPr lang="en-US" sz="900" b="0" i="0" u="none" strike="noStrike">
                          <a:solidFill>
                            <a:srgbClr val="000000"/>
                          </a:solidFill>
                          <a:effectLst/>
                          <a:latin typeface="Calibri" panose="020F0502020204030204" pitchFamily="34" charset="0"/>
                        </a:rPr>
                        <a:t>% Deaf/have serious difficulty hearing</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6.5</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9.2</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4.4</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0.68</a:t>
                      </a:r>
                    </a:p>
                  </a:txBody>
                  <a:tcPr marL="5786" marR="5786" marT="5786" marB="0" anchor="b">
                    <a:lnL>
                      <a:noFill/>
                    </a:lnL>
                    <a:lnR>
                      <a:noFill/>
                    </a:lnR>
                    <a:lnT>
                      <a:noFill/>
                    </a:lnT>
                    <a:lnB>
                      <a:noFill/>
                    </a:lnB>
                  </a:tcPr>
                </a:tc>
                <a:extLst>
                  <a:ext uri="{0D108BD9-81ED-4DB2-BD59-A6C34878D82A}">
                    <a16:rowId xmlns:a16="http://schemas.microsoft.com/office/drawing/2014/main" val="3392266636"/>
                  </a:ext>
                </a:extLst>
              </a:tr>
              <a:tr h="139934">
                <a:tc>
                  <a:txBody>
                    <a:bodyPr/>
                    <a:lstStyle/>
                    <a:p>
                      <a:pPr algn="l" fontAlgn="b"/>
                      <a:r>
                        <a:rPr lang="en-US" sz="900" b="1" i="0" u="none" strike="noStrike">
                          <a:solidFill>
                            <a:srgbClr val="000000"/>
                          </a:solidFill>
                          <a:effectLst/>
                          <a:latin typeface="Calibri" panose="020F0502020204030204" pitchFamily="34" charset="0"/>
                        </a:rPr>
                        <a:t>% Have any disability</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29.8</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43.4</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18.7</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0.37***</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623822140"/>
                  </a:ext>
                </a:extLst>
              </a:tr>
              <a:tr h="139934">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1134808488"/>
                  </a:ext>
                </a:extLst>
              </a:tr>
              <a:tr h="139934">
                <a:tc>
                  <a:txBody>
                    <a:bodyPr/>
                    <a:lstStyle/>
                    <a:p>
                      <a:pPr algn="l" fontAlgn="b"/>
                      <a:r>
                        <a:rPr lang="en-US" sz="900" b="1" i="0" u="none" strike="noStrike" dirty="0">
                          <a:solidFill>
                            <a:srgbClr val="000000"/>
                          </a:solidFill>
                          <a:effectLst/>
                          <a:latin typeface="Calibri" panose="020F0502020204030204" pitchFamily="34" charset="0"/>
                        </a:rPr>
                        <a:t>HEALTHCARE ACCESS</a:t>
                      </a: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2246975951"/>
                  </a:ext>
                </a:extLst>
              </a:tr>
              <a:tr h="139934">
                <a:tc>
                  <a:txBody>
                    <a:bodyPr/>
                    <a:lstStyle/>
                    <a:p>
                      <a:pPr algn="l" fontAlgn="b"/>
                      <a:r>
                        <a:rPr lang="en-US" sz="900" b="0" i="0" u="none" strike="noStrike">
                          <a:solidFill>
                            <a:srgbClr val="000000"/>
                          </a:solidFill>
                          <a:effectLst/>
                          <a:latin typeface="Calibri" panose="020F0502020204030204" pitchFamily="34" charset="0"/>
                        </a:rPr>
                        <a:t>% Have health care coverage</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87.8</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88.4</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87.4</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ns</a:t>
                      </a:r>
                    </a:p>
                  </a:txBody>
                  <a:tcPr marL="5786" marR="5786" marT="578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1.04</a:t>
                      </a:r>
                    </a:p>
                  </a:txBody>
                  <a:tcPr marL="5786" marR="5786" marT="5786" marB="0" anchor="b">
                    <a:lnL>
                      <a:noFill/>
                    </a:lnL>
                    <a:lnR>
                      <a:noFill/>
                    </a:lnR>
                    <a:lnT>
                      <a:noFill/>
                    </a:lnT>
                    <a:lnB>
                      <a:noFill/>
                    </a:lnB>
                  </a:tcPr>
                </a:tc>
                <a:extLst>
                  <a:ext uri="{0D108BD9-81ED-4DB2-BD59-A6C34878D82A}">
                    <a16:rowId xmlns:a16="http://schemas.microsoft.com/office/drawing/2014/main" val="2241427524"/>
                  </a:ext>
                </a:extLst>
              </a:tr>
              <a:tr h="139934">
                <a:tc>
                  <a:txBody>
                    <a:bodyPr/>
                    <a:lstStyle/>
                    <a:p>
                      <a:pPr algn="l" fontAlgn="b"/>
                      <a:r>
                        <a:rPr lang="en-US" sz="900" b="0" i="0" u="none" strike="noStrike">
                          <a:solidFill>
                            <a:srgbClr val="000000"/>
                          </a:solidFill>
                          <a:effectLst/>
                          <a:latin typeface="Calibri" panose="020F0502020204030204" pitchFamily="34" charset="0"/>
                        </a:rPr>
                        <a:t>% Couldn't see doctor because of cost</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17.9</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17.5</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18.2</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ns</a:t>
                      </a:r>
                    </a:p>
                  </a:txBody>
                  <a:tcPr marL="5786" marR="5786" marT="578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1.07</a:t>
                      </a:r>
                    </a:p>
                  </a:txBody>
                  <a:tcPr marL="5786" marR="5786" marT="5786" marB="0" anchor="b">
                    <a:lnL>
                      <a:noFill/>
                    </a:lnL>
                    <a:lnR>
                      <a:noFill/>
                    </a:lnR>
                    <a:lnT>
                      <a:noFill/>
                    </a:lnT>
                    <a:lnB>
                      <a:noFill/>
                    </a:lnB>
                  </a:tcPr>
                </a:tc>
                <a:extLst>
                  <a:ext uri="{0D108BD9-81ED-4DB2-BD59-A6C34878D82A}">
                    <a16:rowId xmlns:a16="http://schemas.microsoft.com/office/drawing/2014/main" val="3388368187"/>
                  </a:ext>
                </a:extLst>
              </a:tr>
              <a:tr h="139934">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1028189407"/>
                  </a:ext>
                </a:extLst>
              </a:tr>
              <a:tr h="139934">
                <a:tc>
                  <a:txBody>
                    <a:bodyPr/>
                    <a:lstStyle/>
                    <a:p>
                      <a:pPr algn="l" fontAlgn="b"/>
                      <a:r>
                        <a:rPr lang="en-US" sz="900" b="1" i="0" u="none" strike="noStrike">
                          <a:solidFill>
                            <a:srgbClr val="000000"/>
                          </a:solidFill>
                          <a:effectLst/>
                          <a:latin typeface="Calibri" panose="020F0502020204030204" pitchFamily="34" charset="0"/>
                        </a:rPr>
                        <a:t>HEALTH BEHAVIORS</a:t>
                      </a: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2446790641"/>
                  </a:ext>
                </a:extLst>
              </a:tr>
              <a:tr h="139934">
                <a:tc>
                  <a:txBody>
                    <a:bodyPr/>
                    <a:lstStyle/>
                    <a:p>
                      <a:pPr algn="l" fontAlgn="b"/>
                      <a:r>
                        <a:rPr lang="en-US" sz="900" b="0" i="0" u="none" strike="noStrike">
                          <a:solidFill>
                            <a:srgbClr val="000000"/>
                          </a:solidFill>
                          <a:effectLst/>
                          <a:latin typeface="Calibri" panose="020F0502020204030204" pitchFamily="34" charset="0"/>
                        </a:rPr>
                        <a:t>% Current smoker</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21.5</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22.1</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20.9</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ns</a:t>
                      </a:r>
                    </a:p>
                  </a:txBody>
                  <a:tcPr marL="5786" marR="5786" marT="578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0.86</a:t>
                      </a:r>
                    </a:p>
                  </a:txBody>
                  <a:tcPr marL="5786" marR="5786" marT="5786" marB="0" anchor="b">
                    <a:lnL>
                      <a:noFill/>
                    </a:lnL>
                    <a:lnR>
                      <a:noFill/>
                    </a:lnR>
                    <a:lnT>
                      <a:noFill/>
                    </a:lnT>
                    <a:lnB>
                      <a:noFill/>
                    </a:lnB>
                  </a:tcPr>
                </a:tc>
                <a:extLst>
                  <a:ext uri="{0D108BD9-81ED-4DB2-BD59-A6C34878D82A}">
                    <a16:rowId xmlns:a16="http://schemas.microsoft.com/office/drawing/2014/main" val="2132248265"/>
                  </a:ext>
                </a:extLst>
              </a:tr>
              <a:tr h="139934">
                <a:tc>
                  <a:txBody>
                    <a:bodyPr/>
                    <a:lstStyle/>
                    <a:p>
                      <a:pPr algn="l" fontAlgn="b"/>
                      <a:r>
                        <a:rPr lang="en-US" sz="900" b="0" i="0" u="none" strike="noStrike">
                          <a:solidFill>
                            <a:srgbClr val="000000"/>
                          </a:solidFill>
                          <a:effectLst/>
                          <a:latin typeface="Calibri" panose="020F0502020204030204" pitchFamily="34" charset="0"/>
                        </a:rPr>
                        <a:t>% Heavy drinker</a:t>
                      </a:r>
                    </a:p>
                  </a:txBody>
                  <a:tcPr marL="5786" marR="5786" marT="5786" marB="0" anchor="b">
                    <a:lnL>
                      <a:noFill/>
                    </a:lnL>
                    <a:lnR>
                      <a:noFill/>
                    </a:lnR>
                    <a:lnT>
                      <a:noFill/>
                    </a:lnT>
                    <a:lnB>
                      <a:noFill/>
                    </a:lnB>
                    <a:solidFill>
                      <a:srgbClr val="FFFF00"/>
                    </a:solidFill>
                  </a:tcPr>
                </a:tc>
                <a:tc>
                  <a:txBody>
                    <a:bodyPr/>
                    <a:lstStyle/>
                    <a:p>
                      <a:pPr algn="ctr" fontAlgn="b"/>
                      <a:r>
                        <a:rPr lang="en-US" sz="900" b="0" i="0" u="none" strike="noStrike">
                          <a:solidFill>
                            <a:srgbClr val="000000"/>
                          </a:solidFill>
                          <a:effectLst/>
                          <a:latin typeface="Calibri" panose="020F0502020204030204" pitchFamily="34" charset="0"/>
                        </a:rPr>
                        <a:t>6.1</a:t>
                      </a:r>
                    </a:p>
                  </a:txBody>
                  <a:tcPr marL="5786" marR="5786" marT="5786" marB="0" anchor="b">
                    <a:lnL>
                      <a:noFill/>
                    </a:lnL>
                    <a:lnR>
                      <a:noFill/>
                    </a:lnR>
                    <a:lnT>
                      <a:noFill/>
                    </a:lnT>
                    <a:lnB>
                      <a:noFill/>
                    </a:lnB>
                    <a:solidFill>
                      <a:srgbClr val="FFFF00"/>
                    </a:solidFill>
                  </a:tcPr>
                </a:tc>
                <a:tc>
                  <a:txBody>
                    <a:bodyPr/>
                    <a:lstStyle/>
                    <a:p>
                      <a:pPr algn="ctr" fontAlgn="b"/>
                      <a:r>
                        <a:rPr lang="en-US" sz="900" b="0" i="0" u="none" strike="noStrike">
                          <a:solidFill>
                            <a:srgbClr val="000000"/>
                          </a:solidFill>
                          <a:effectLst/>
                          <a:latin typeface="Calibri" panose="020F0502020204030204" pitchFamily="34" charset="0"/>
                        </a:rPr>
                        <a:t>4.9</a:t>
                      </a:r>
                    </a:p>
                  </a:txBody>
                  <a:tcPr marL="5786" marR="5786" marT="5786" marB="0" anchor="b">
                    <a:lnL>
                      <a:noFill/>
                    </a:lnL>
                    <a:lnR>
                      <a:noFill/>
                    </a:lnR>
                    <a:lnT>
                      <a:noFill/>
                    </a:lnT>
                    <a:lnB>
                      <a:noFill/>
                    </a:lnB>
                    <a:solidFill>
                      <a:srgbClr val="FFFF00"/>
                    </a:solidFill>
                  </a:tcPr>
                </a:tc>
                <a:tc>
                  <a:txBody>
                    <a:bodyPr/>
                    <a:lstStyle/>
                    <a:p>
                      <a:pPr algn="ctr" fontAlgn="b"/>
                      <a:r>
                        <a:rPr lang="en-US" sz="900" b="1" i="0" u="none" strike="noStrike">
                          <a:solidFill>
                            <a:srgbClr val="000000"/>
                          </a:solidFill>
                          <a:effectLst/>
                          <a:latin typeface="Calibri" panose="020F0502020204030204" pitchFamily="34" charset="0"/>
                        </a:rPr>
                        <a:t>7.0</a:t>
                      </a:r>
                    </a:p>
                  </a:txBody>
                  <a:tcPr marL="5786" marR="5786" marT="5786" marB="0" anchor="b">
                    <a:lnL>
                      <a:noFill/>
                    </a:lnL>
                    <a:lnR>
                      <a:noFill/>
                    </a:lnR>
                    <a:lnT>
                      <a:noFill/>
                    </a:lnT>
                    <a:lnB>
                      <a:noFill/>
                    </a:lnB>
                    <a:solidFill>
                      <a:srgbClr val="FFFF00"/>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FFF00"/>
                    </a:solidFill>
                  </a:tcPr>
                </a:tc>
                <a:tc>
                  <a:txBody>
                    <a:bodyPr/>
                    <a:lstStyle/>
                    <a:p>
                      <a:pPr algn="r" fontAlgn="b"/>
                      <a:r>
                        <a:rPr lang="en-US" sz="900" b="0" i="0" u="none" strike="noStrike" dirty="0">
                          <a:solidFill>
                            <a:srgbClr val="000000"/>
                          </a:solidFill>
                          <a:effectLst/>
                          <a:latin typeface="Calibri" panose="020F0502020204030204" pitchFamily="34" charset="0"/>
                        </a:rPr>
                        <a:t>1.22</a:t>
                      </a:r>
                    </a:p>
                  </a:txBody>
                  <a:tcPr marL="5786" marR="5786" marT="5786" marB="0" anchor="b">
                    <a:lnL>
                      <a:noFill/>
                    </a:lnL>
                    <a:lnR>
                      <a:noFill/>
                    </a:lnR>
                    <a:lnT>
                      <a:noFill/>
                    </a:lnT>
                    <a:lnB>
                      <a:noFill/>
                    </a:lnB>
                  </a:tcPr>
                </a:tc>
                <a:extLst>
                  <a:ext uri="{0D108BD9-81ED-4DB2-BD59-A6C34878D82A}">
                    <a16:rowId xmlns:a16="http://schemas.microsoft.com/office/drawing/2014/main" val="4089233058"/>
                  </a:ext>
                </a:extLst>
              </a:tr>
              <a:tr h="139934">
                <a:tc>
                  <a:txBody>
                    <a:bodyPr/>
                    <a:lstStyle/>
                    <a:p>
                      <a:pPr algn="l" fontAlgn="b"/>
                      <a:r>
                        <a:rPr lang="en-US" sz="900" b="0" i="0" u="none" strike="noStrike">
                          <a:solidFill>
                            <a:srgbClr val="000000"/>
                          </a:solidFill>
                          <a:effectLst/>
                          <a:latin typeface="Calibri" panose="020F0502020204030204" pitchFamily="34" charset="0"/>
                        </a:rPr>
                        <a:t>% Insufficiently active / Inactive</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48.0</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48.1</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47.8</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ns</a:t>
                      </a:r>
                    </a:p>
                  </a:txBody>
                  <a:tcPr marL="5786" marR="5786" marT="578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1.06</a:t>
                      </a:r>
                    </a:p>
                  </a:txBody>
                  <a:tcPr marL="5786" marR="5786" marT="5786" marB="0" anchor="b">
                    <a:lnL>
                      <a:noFill/>
                    </a:lnL>
                    <a:lnR>
                      <a:noFill/>
                    </a:lnR>
                    <a:lnT>
                      <a:noFill/>
                    </a:lnT>
                    <a:lnB>
                      <a:noFill/>
                    </a:lnB>
                  </a:tcPr>
                </a:tc>
                <a:extLst>
                  <a:ext uri="{0D108BD9-81ED-4DB2-BD59-A6C34878D82A}">
                    <a16:rowId xmlns:a16="http://schemas.microsoft.com/office/drawing/2014/main" val="4293290676"/>
                  </a:ext>
                </a:extLst>
              </a:tr>
              <a:tr h="139934">
                <a:tc>
                  <a:txBody>
                    <a:bodyPr/>
                    <a:lstStyle/>
                    <a:p>
                      <a:pPr algn="l" fontAlgn="b"/>
                      <a:r>
                        <a:rPr lang="en-US" sz="900" b="0" i="0" u="none" strike="noStrike">
                          <a:solidFill>
                            <a:srgbClr val="000000"/>
                          </a:solidFill>
                          <a:effectLst/>
                          <a:latin typeface="Calibri" panose="020F0502020204030204" pitchFamily="34" charset="0"/>
                        </a:rPr>
                        <a:t>% Consume 2 or fewer fruits/vegetables daily</a:t>
                      </a:r>
                    </a:p>
                  </a:txBody>
                  <a:tcPr marL="5786" marR="5786" marT="5786" marB="0" anchor="b">
                    <a:lnL>
                      <a:noFill/>
                    </a:lnL>
                    <a:lnR>
                      <a:noFill/>
                    </a:lnR>
                    <a:lnT>
                      <a:noFill/>
                    </a:lnT>
                    <a:lnB>
                      <a:noFill/>
                    </a:lnB>
                    <a:solidFill>
                      <a:srgbClr val="FFFF00"/>
                    </a:solidFill>
                  </a:tcPr>
                </a:tc>
                <a:tc>
                  <a:txBody>
                    <a:bodyPr/>
                    <a:lstStyle/>
                    <a:p>
                      <a:pPr algn="ctr" fontAlgn="b"/>
                      <a:r>
                        <a:rPr lang="en-US" sz="900" b="0" i="0" u="none" strike="noStrike">
                          <a:solidFill>
                            <a:srgbClr val="000000"/>
                          </a:solidFill>
                          <a:effectLst/>
                          <a:latin typeface="Calibri" panose="020F0502020204030204" pitchFamily="34" charset="0"/>
                        </a:rPr>
                        <a:t>25.5</a:t>
                      </a:r>
                    </a:p>
                  </a:txBody>
                  <a:tcPr marL="5786" marR="5786" marT="5786" marB="0" anchor="b">
                    <a:lnL>
                      <a:noFill/>
                    </a:lnL>
                    <a:lnR>
                      <a:noFill/>
                    </a:lnR>
                    <a:lnT>
                      <a:noFill/>
                    </a:lnT>
                    <a:lnB>
                      <a:noFill/>
                    </a:lnB>
                    <a:solidFill>
                      <a:srgbClr val="FFFF00"/>
                    </a:solidFill>
                  </a:tcPr>
                </a:tc>
                <a:tc>
                  <a:txBody>
                    <a:bodyPr/>
                    <a:lstStyle/>
                    <a:p>
                      <a:pPr algn="ctr" fontAlgn="b"/>
                      <a:r>
                        <a:rPr lang="en-US" sz="900" b="1" i="0" u="none" strike="noStrike">
                          <a:solidFill>
                            <a:srgbClr val="000000"/>
                          </a:solidFill>
                          <a:effectLst/>
                          <a:latin typeface="Calibri" panose="020F0502020204030204" pitchFamily="34" charset="0"/>
                        </a:rPr>
                        <a:t>29.7</a:t>
                      </a:r>
                    </a:p>
                  </a:txBody>
                  <a:tcPr marL="5786" marR="5786" marT="5786" marB="0" anchor="b">
                    <a:lnL>
                      <a:noFill/>
                    </a:lnL>
                    <a:lnR>
                      <a:noFill/>
                    </a:lnR>
                    <a:lnT>
                      <a:noFill/>
                    </a:lnT>
                    <a:lnB>
                      <a:noFill/>
                    </a:lnB>
                    <a:solidFill>
                      <a:srgbClr val="FFFF00"/>
                    </a:solidFill>
                  </a:tcPr>
                </a:tc>
                <a:tc>
                  <a:txBody>
                    <a:bodyPr/>
                    <a:lstStyle/>
                    <a:p>
                      <a:pPr algn="ctr" fontAlgn="b"/>
                      <a:r>
                        <a:rPr lang="en-US" sz="900" b="0" i="0" u="none" strike="noStrike">
                          <a:solidFill>
                            <a:srgbClr val="000000"/>
                          </a:solidFill>
                          <a:effectLst/>
                          <a:latin typeface="Calibri" panose="020F0502020204030204" pitchFamily="34" charset="0"/>
                        </a:rPr>
                        <a:t>21.9</a:t>
                      </a:r>
                    </a:p>
                  </a:txBody>
                  <a:tcPr marL="5786" marR="5786" marT="5786" marB="0" anchor="b">
                    <a:lnL>
                      <a:noFill/>
                    </a:lnL>
                    <a:lnR>
                      <a:noFill/>
                    </a:lnR>
                    <a:lnT>
                      <a:noFill/>
                    </a:lnT>
                    <a:lnB>
                      <a:noFill/>
                    </a:lnB>
                    <a:solidFill>
                      <a:srgbClr val="FFFF00"/>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FFF00"/>
                    </a:solidFill>
                  </a:tcPr>
                </a:tc>
                <a:tc>
                  <a:txBody>
                    <a:bodyPr/>
                    <a:lstStyle/>
                    <a:p>
                      <a:pPr algn="r" fontAlgn="b"/>
                      <a:r>
                        <a:rPr lang="en-US" sz="900" b="0" i="0" u="none" strike="noStrike" dirty="0">
                          <a:solidFill>
                            <a:srgbClr val="000000"/>
                          </a:solidFill>
                          <a:effectLst/>
                          <a:latin typeface="Calibri" panose="020F0502020204030204" pitchFamily="34" charset="0"/>
                        </a:rPr>
                        <a:t>0.74</a:t>
                      </a:r>
                    </a:p>
                  </a:txBody>
                  <a:tcPr marL="5786" marR="5786" marT="5786" marB="0" anchor="b">
                    <a:lnL>
                      <a:noFill/>
                    </a:lnL>
                    <a:lnR>
                      <a:noFill/>
                    </a:lnR>
                    <a:lnT>
                      <a:noFill/>
                    </a:lnT>
                    <a:lnB>
                      <a:noFill/>
                    </a:lnB>
                  </a:tcPr>
                </a:tc>
                <a:extLst>
                  <a:ext uri="{0D108BD9-81ED-4DB2-BD59-A6C34878D82A}">
                    <a16:rowId xmlns:a16="http://schemas.microsoft.com/office/drawing/2014/main" val="614508924"/>
                  </a:ext>
                </a:extLst>
              </a:tr>
              <a:tr h="139934">
                <a:tc>
                  <a:txBody>
                    <a:bodyPr/>
                    <a:lstStyle/>
                    <a:p>
                      <a:pPr algn="l" fontAlgn="b"/>
                      <a:r>
                        <a:rPr lang="en-US" sz="900" b="0" i="0" u="none" strike="noStrike">
                          <a:solidFill>
                            <a:srgbClr val="000000"/>
                          </a:solidFill>
                          <a:effectLst/>
                          <a:latin typeface="Calibri" panose="020F0502020204030204" pitchFamily="34" charset="0"/>
                        </a:rPr>
                        <a:t>% Not immunized for influenza in past year</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61.3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55.3</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66.2</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1.35***</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94964234"/>
                  </a:ext>
                </a:extLst>
              </a:tr>
              <a:tr h="139934">
                <a:tc>
                  <a:txBody>
                    <a:bodyPr/>
                    <a:lstStyle/>
                    <a:p>
                      <a:pPr algn="l"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3107300718"/>
                  </a:ext>
                </a:extLst>
              </a:tr>
              <a:tr h="139934">
                <a:tc>
                  <a:txBody>
                    <a:bodyPr/>
                    <a:lstStyle/>
                    <a:p>
                      <a:pPr algn="l" fontAlgn="b"/>
                      <a:r>
                        <a:rPr lang="en-US" sz="900" b="1" i="0" u="none" strike="noStrike">
                          <a:solidFill>
                            <a:srgbClr val="000000"/>
                          </a:solidFill>
                          <a:effectLst/>
                          <a:latin typeface="Calibri" panose="020F0502020204030204" pitchFamily="34" charset="0"/>
                        </a:rPr>
                        <a:t>CHRONIC HEALTH CONDITIONS</a:t>
                      </a: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786" marR="5786" marT="5786"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86" marR="5786" marT="5786" marB="0" anchor="b">
                    <a:lnL>
                      <a:noFill/>
                    </a:lnL>
                    <a:lnR>
                      <a:noFill/>
                    </a:lnR>
                    <a:lnT>
                      <a:noFill/>
                    </a:lnT>
                    <a:lnB>
                      <a:noFill/>
                    </a:lnB>
                  </a:tcPr>
                </a:tc>
                <a:extLst>
                  <a:ext uri="{0D108BD9-81ED-4DB2-BD59-A6C34878D82A}">
                    <a16:rowId xmlns:a16="http://schemas.microsoft.com/office/drawing/2014/main" val="146965767"/>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high blood pressure</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36.0</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45.6</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28.1</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0.69***</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055044828"/>
                  </a:ext>
                </a:extLst>
              </a:tr>
              <a:tr h="139934">
                <a:tc>
                  <a:txBody>
                    <a:bodyPr/>
                    <a:lstStyle/>
                    <a:p>
                      <a:pPr algn="l" fontAlgn="b"/>
                      <a:r>
                        <a:rPr lang="en-US" sz="900" b="0" i="0" u="none" strike="noStrike">
                          <a:solidFill>
                            <a:srgbClr val="000000"/>
                          </a:solidFill>
                          <a:effectLst/>
                          <a:latin typeface="Calibri" panose="020F0502020204030204" pitchFamily="34" charset="0"/>
                        </a:rPr>
                        <a:t>% Ever told cholesterol high</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38.9</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47.0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32.1</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0.76***</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544846307"/>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 heart attack</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4.6</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7.6</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2.2</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0.48***</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311025063"/>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angina / coronary heart disease</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4.7</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8.1</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0.43***</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298643052"/>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 stroke</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3.5</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6.0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1.5</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0.37***</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4243588583"/>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asthma</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17.5</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a:solidFill>
                            <a:srgbClr val="000000"/>
                          </a:solidFill>
                          <a:effectLst/>
                          <a:latin typeface="Calibri" panose="020F0502020204030204" pitchFamily="34" charset="0"/>
                        </a:rPr>
                        <a:t>19.7</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15.8</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0.72***</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768265469"/>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skin cancer</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6.8</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10.3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4.0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0.58***</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3816228098"/>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any other type of cancer</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7.5</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10.8</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4.8</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0.71***</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072697518"/>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COPD, emphysema or chronic bronchitis</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8.4</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12.5</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5.0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0.56***</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2664785628"/>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arthritis, rheumatoid arthritis, gout, lupus, or fibromyalgia</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32.7</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44.4</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23.2</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0.58***</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959731706"/>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a depressive disorder</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23.9</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30.0</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18.9</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0.53***</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1518334900"/>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kidney disease</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2.8</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4.6</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1.3</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dirty="0">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0.37***</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1707260577"/>
                  </a:ext>
                </a:extLst>
              </a:tr>
              <a:tr h="139934">
                <a:tc>
                  <a:txBody>
                    <a:bodyPr/>
                    <a:lstStyle/>
                    <a:p>
                      <a:pPr algn="l" fontAlgn="b"/>
                      <a:r>
                        <a:rPr lang="en-US" sz="900" b="0" i="0" u="none" strike="noStrike">
                          <a:solidFill>
                            <a:srgbClr val="000000"/>
                          </a:solidFill>
                          <a:effectLst/>
                          <a:latin typeface="Calibri" panose="020F0502020204030204" pitchFamily="34" charset="0"/>
                        </a:rPr>
                        <a:t>% Ever told had diabetes</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a:solidFill>
                            <a:srgbClr val="000000"/>
                          </a:solidFill>
                          <a:effectLst/>
                          <a:latin typeface="Calibri" panose="020F0502020204030204" pitchFamily="34" charset="0"/>
                        </a:rPr>
                        <a:t>11.0</a:t>
                      </a:r>
                    </a:p>
                  </a:txBody>
                  <a:tcPr marL="5786" marR="5786" marT="5786" marB="0" anchor="b">
                    <a:lnL>
                      <a:noFill/>
                    </a:lnL>
                    <a:lnR>
                      <a:noFill/>
                    </a:lnR>
                    <a:lnT>
                      <a:noFill/>
                    </a:lnT>
                    <a:lnB>
                      <a:noFill/>
                    </a:lnB>
                    <a:solidFill>
                      <a:srgbClr val="F4B084"/>
                    </a:solidFill>
                  </a:tcPr>
                </a:tc>
                <a:tc>
                  <a:txBody>
                    <a:bodyPr/>
                    <a:lstStyle/>
                    <a:p>
                      <a:pPr algn="ctr" fontAlgn="b"/>
                      <a:r>
                        <a:rPr lang="en-US" sz="900" b="1" i="0" u="none" strike="noStrike" dirty="0">
                          <a:solidFill>
                            <a:srgbClr val="000000"/>
                          </a:solidFill>
                          <a:effectLst/>
                          <a:latin typeface="Calibri" panose="020F0502020204030204" pitchFamily="34" charset="0"/>
                        </a:rPr>
                        <a:t>16.1</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dirty="0">
                          <a:solidFill>
                            <a:srgbClr val="000000"/>
                          </a:solidFill>
                          <a:effectLst/>
                          <a:latin typeface="Calibri" panose="020F0502020204030204" pitchFamily="34" charset="0"/>
                        </a:rPr>
                        <a:t>6.9</a:t>
                      </a:r>
                    </a:p>
                  </a:txBody>
                  <a:tcPr marL="5786" marR="5786" marT="5786" marB="0" anchor="b">
                    <a:lnL>
                      <a:noFill/>
                    </a:lnL>
                    <a:lnR>
                      <a:noFill/>
                    </a:lnR>
                    <a:lnT>
                      <a:noFill/>
                    </a:lnT>
                    <a:lnB>
                      <a:noFill/>
                    </a:lnB>
                    <a:solidFill>
                      <a:srgbClr val="F4B084"/>
                    </a:solidFill>
                  </a:tcPr>
                </a:tc>
                <a:tc>
                  <a:txBody>
                    <a:bodyPr/>
                    <a:lstStyle/>
                    <a:p>
                      <a:pPr algn="ctr" fontAlgn="b"/>
                      <a:r>
                        <a:rPr lang="en-US" sz="900" b="0" i="0" u="none" strike="noStrike" dirty="0">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4B084"/>
                    </a:solidFill>
                  </a:tcPr>
                </a:tc>
                <a:tc>
                  <a:txBody>
                    <a:bodyPr/>
                    <a:lstStyle/>
                    <a:p>
                      <a:pPr algn="r" fontAlgn="b"/>
                      <a:r>
                        <a:rPr lang="en-US" sz="900" b="0" i="0" u="none" strike="noStrike" dirty="0">
                          <a:solidFill>
                            <a:srgbClr val="000000"/>
                          </a:solidFill>
                          <a:effectLst/>
                          <a:latin typeface="Calibri" panose="020F0502020204030204" pitchFamily="34" charset="0"/>
                        </a:rPr>
                        <a:t>0.58***</a:t>
                      </a:r>
                    </a:p>
                  </a:txBody>
                  <a:tcPr marL="5786" marR="5786" marT="5786" marB="0" anchor="b">
                    <a:lnL>
                      <a:noFill/>
                    </a:lnL>
                    <a:lnR>
                      <a:noFill/>
                    </a:lnR>
                    <a:lnT>
                      <a:noFill/>
                    </a:lnT>
                    <a:lnB>
                      <a:noFill/>
                    </a:lnB>
                    <a:solidFill>
                      <a:srgbClr val="F4B084"/>
                    </a:solidFill>
                  </a:tcPr>
                </a:tc>
                <a:extLst>
                  <a:ext uri="{0D108BD9-81ED-4DB2-BD59-A6C34878D82A}">
                    <a16:rowId xmlns:a16="http://schemas.microsoft.com/office/drawing/2014/main" val="861712479"/>
                  </a:ext>
                </a:extLst>
              </a:tr>
              <a:tr h="139934">
                <a:tc>
                  <a:txBody>
                    <a:bodyPr/>
                    <a:lstStyle/>
                    <a:p>
                      <a:pPr algn="l" fontAlgn="b"/>
                      <a:r>
                        <a:rPr lang="en-US" sz="900" b="0" i="0" u="none" strike="noStrike">
                          <a:solidFill>
                            <a:srgbClr val="000000"/>
                          </a:solidFill>
                          <a:effectLst/>
                          <a:latin typeface="Calibri" panose="020F0502020204030204" pitchFamily="34" charset="0"/>
                        </a:rPr>
                        <a:t>% Overweight or obese</a:t>
                      </a:r>
                    </a:p>
                  </a:txBody>
                  <a:tcPr marL="5786" marR="5786" marT="5786"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67.5</a:t>
                      </a:r>
                    </a:p>
                  </a:txBody>
                  <a:tcPr marL="5786" marR="5786" marT="5786"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67.1</a:t>
                      </a:r>
                    </a:p>
                  </a:txBody>
                  <a:tcPr marL="5786" marR="5786" marT="5786"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67.8</a:t>
                      </a:r>
                    </a:p>
                  </a:txBody>
                  <a:tcPr marL="5786" marR="5786" marT="5786"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ns</a:t>
                      </a:r>
                    </a:p>
                  </a:txBody>
                  <a:tcPr marL="5786" marR="5786" marT="578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1.04</a:t>
                      </a:r>
                    </a:p>
                  </a:txBody>
                  <a:tcPr marL="5786" marR="5786" marT="5786" marB="0" anchor="b">
                    <a:lnL>
                      <a:noFill/>
                    </a:lnL>
                    <a:lnR>
                      <a:noFill/>
                    </a:lnR>
                    <a:lnT>
                      <a:noFill/>
                    </a:lnT>
                    <a:lnB>
                      <a:noFill/>
                    </a:lnB>
                  </a:tcPr>
                </a:tc>
                <a:extLst>
                  <a:ext uri="{0D108BD9-81ED-4DB2-BD59-A6C34878D82A}">
                    <a16:rowId xmlns:a16="http://schemas.microsoft.com/office/drawing/2014/main" val="2221795048"/>
                  </a:ext>
                </a:extLst>
              </a:tr>
              <a:tr h="139934">
                <a:tc>
                  <a:txBody>
                    <a:bodyPr/>
                    <a:lstStyle/>
                    <a:p>
                      <a:pPr algn="l" fontAlgn="b"/>
                      <a:r>
                        <a:rPr lang="en-US" sz="900" b="0" i="0" u="none" strike="noStrike">
                          <a:solidFill>
                            <a:srgbClr val="000000"/>
                          </a:solidFill>
                          <a:effectLst/>
                          <a:latin typeface="Calibri" panose="020F0502020204030204" pitchFamily="34" charset="0"/>
                        </a:rPr>
                        <a:t>% Obese</a:t>
                      </a:r>
                    </a:p>
                  </a:txBody>
                  <a:tcPr marL="5786" marR="5786" marT="5786"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34.3</a:t>
                      </a:r>
                    </a:p>
                  </a:txBody>
                  <a:tcPr marL="5786" marR="5786" marT="578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35.8</a:t>
                      </a:r>
                    </a:p>
                  </a:txBody>
                  <a:tcPr marL="5786" marR="5786" marT="5786"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33.1</a:t>
                      </a:r>
                    </a:p>
                  </a:txBody>
                  <a:tcPr marL="5786" marR="5786" marT="5786" marB="0" anchor="b">
                    <a:lnL>
                      <a:noFill/>
                    </a:lnL>
                    <a:lnR>
                      <a:noFill/>
                    </a:lnR>
                    <a:lnT>
                      <a:noFill/>
                    </a:lnT>
                    <a:lnB>
                      <a:noFill/>
                    </a:lnB>
                    <a:solidFill>
                      <a:srgbClr val="FFFFFF"/>
                    </a:solidFill>
                  </a:tcPr>
                </a:tc>
                <a:tc>
                  <a:txBody>
                    <a:bodyPr/>
                    <a:lstStyle/>
                    <a:p>
                      <a:pPr algn="ctr" fontAlgn="b"/>
                      <a:r>
                        <a:rPr lang="en-US" sz="900" b="0" i="0" u="none" strike="noStrike" dirty="0">
                          <a:solidFill>
                            <a:srgbClr val="000000"/>
                          </a:solidFill>
                          <a:effectLst/>
                          <a:latin typeface="Calibri" panose="020F0502020204030204" pitchFamily="34" charset="0"/>
                        </a:rPr>
                        <a:t>*</a:t>
                      </a:r>
                    </a:p>
                  </a:txBody>
                  <a:tcPr marL="5786" marR="5786" marT="578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Calibri" panose="020F0502020204030204" pitchFamily="34" charset="0"/>
                        </a:rPr>
                        <a:t>0.86</a:t>
                      </a:r>
                    </a:p>
                  </a:txBody>
                  <a:tcPr marL="5786" marR="5786" marT="5786" marB="0" anchor="b">
                    <a:lnL>
                      <a:noFill/>
                    </a:lnL>
                    <a:lnR>
                      <a:noFill/>
                    </a:lnR>
                    <a:lnT>
                      <a:noFill/>
                    </a:lnT>
                    <a:lnB>
                      <a:noFill/>
                    </a:lnB>
                  </a:tcPr>
                </a:tc>
                <a:extLst>
                  <a:ext uri="{0D108BD9-81ED-4DB2-BD59-A6C34878D82A}">
                    <a16:rowId xmlns:a16="http://schemas.microsoft.com/office/drawing/2014/main" val="4068440932"/>
                  </a:ext>
                </a:extLst>
              </a:tr>
            </a:tbl>
          </a:graphicData>
        </a:graphic>
      </p:graphicFrame>
      <p:sp>
        <p:nvSpPr>
          <p:cNvPr id="4" name="TextBox 3"/>
          <p:cNvSpPr txBox="1"/>
          <p:nvPr/>
        </p:nvSpPr>
        <p:spPr>
          <a:xfrm>
            <a:off x="216568" y="1989221"/>
            <a:ext cx="2390274" cy="3970318"/>
          </a:xfrm>
          <a:prstGeom prst="rect">
            <a:avLst/>
          </a:prstGeom>
          <a:noFill/>
        </p:spPr>
        <p:txBody>
          <a:bodyPr wrap="square" rtlCol="0">
            <a:spAutoFit/>
          </a:bodyPr>
          <a:lstStyle/>
          <a:p>
            <a:r>
              <a:rPr lang="en-US" b="1" dirty="0" err="1"/>
              <a:t>BRFSS</a:t>
            </a:r>
            <a:r>
              <a:rPr lang="en-US" b="1" dirty="0"/>
              <a:t> 2015-2017 National Cohort:</a:t>
            </a:r>
          </a:p>
          <a:p>
            <a:endParaRPr lang="en-US" b="1" dirty="0"/>
          </a:p>
          <a:p>
            <a:r>
              <a:rPr lang="en-US" b="1" dirty="0"/>
              <a:t>Working CG vs. Non-working CG comparisons on health and </a:t>
            </a:r>
            <a:r>
              <a:rPr lang="en-US" b="1" dirty="0" err="1"/>
              <a:t>QOL</a:t>
            </a:r>
            <a:r>
              <a:rPr lang="en-US" b="1" dirty="0"/>
              <a:t> outcomes</a:t>
            </a:r>
          </a:p>
          <a:p>
            <a:endParaRPr lang="en-US" b="1" dirty="0"/>
          </a:p>
          <a:p>
            <a:r>
              <a:rPr lang="en-US" b="1" dirty="0"/>
              <a:t>[Multivariate models control for age, sex, race, education, income, employment status, children in </a:t>
            </a:r>
            <a:r>
              <a:rPr lang="en-US" b="1" dirty="0" err="1"/>
              <a:t>HH</a:t>
            </a:r>
            <a:r>
              <a:rPr lang="en-US" b="1" dirty="0"/>
              <a:t>, living alone]</a:t>
            </a:r>
            <a:endParaRPr lang="en-US" dirty="0"/>
          </a:p>
        </p:txBody>
      </p:sp>
    </p:spTree>
    <p:extLst>
      <p:ext uri="{BB962C8B-B14F-4D97-AF65-F5344CB8AC3E}">
        <p14:creationId xmlns:p14="http://schemas.microsoft.com/office/powerpoint/2010/main" val="397521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BRFSS</a:t>
            </a:r>
            <a:r>
              <a:rPr lang="en-US" dirty="0"/>
              <a:t> Key findings</a:t>
            </a:r>
          </a:p>
        </p:txBody>
      </p:sp>
      <p:sp>
        <p:nvSpPr>
          <p:cNvPr id="3" name="Content Placeholder 2"/>
          <p:cNvSpPr>
            <a:spLocks noGrp="1"/>
          </p:cNvSpPr>
          <p:nvPr>
            <p:ph idx="1"/>
          </p:nvPr>
        </p:nvSpPr>
        <p:spPr/>
        <p:txBody>
          <a:bodyPr/>
          <a:lstStyle/>
          <a:p>
            <a:r>
              <a:rPr lang="en-US" dirty="0"/>
              <a:t>(3) </a:t>
            </a:r>
            <a:r>
              <a:rPr lang="en-US" u="sng" dirty="0"/>
              <a:t>How do caregiving context and caregiver health and </a:t>
            </a:r>
            <a:r>
              <a:rPr lang="en-US" u="sng" dirty="0" err="1"/>
              <a:t>QOL</a:t>
            </a:r>
            <a:r>
              <a:rPr lang="en-US" u="sng" dirty="0"/>
              <a:t> outcomes impact their ability to provide quality care and potentially reduce or mitigate </a:t>
            </a:r>
            <a:r>
              <a:rPr lang="en-US" u="sng" dirty="0" err="1"/>
              <a:t>PWD</a:t>
            </a:r>
            <a:r>
              <a:rPr lang="en-US" u="sng" dirty="0"/>
              <a:t> negative outcomes.</a:t>
            </a:r>
            <a:r>
              <a:rPr lang="en-US" dirty="0"/>
              <a:t>  </a:t>
            </a:r>
          </a:p>
          <a:p>
            <a:pPr marL="0" indent="0">
              <a:buNone/>
            </a:pPr>
            <a:endParaRPr lang="en-US" dirty="0"/>
          </a:p>
          <a:p>
            <a:pPr marL="0" indent="0">
              <a:buNone/>
            </a:pPr>
            <a:endParaRPr lang="en-US" dirty="0"/>
          </a:p>
          <a:p>
            <a:pPr lvl="0"/>
            <a:r>
              <a:rPr lang="en-US" dirty="0"/>
              <a:t>N/A – No dyadic (CG-CR) data in </a:t>
            </a:r>
            <a:r>
              <a:rPr lang="en-US" dirty="0" err="1"/>
              <a:t>BRFSS</a:t>
            </a:r>
            <a:r>
              <a:rPr lang="en-US" dirty="0"/>
              <a:t>.</a:t>
            </a:r>
          </a:p>
          <a:p>
            <a:pPr marL="0" indent="0">
              <a:buNone/>
            </a:pPr>
            <a:endParaRPr lang="en-US" dirty="0"/>
          </a:p>
        </p:txBody>
      </p:sp>
    </p:spTree>
    <p:extLst>
      <p:ext uri="{BB962C8B-B14F-4D97-AF65-F5344CB8AC3E}">
        <p14:creationId xmlns:p14="http://schemas.microsoft.com/office/powerpoint/2010/main" val="3821889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810" y="320257"/>
            <a:ext cx="10924673" cy="2387600"/>
          </a:xfrm>
        </p:spPr>
        <p:txBody>
          <a:bodyPr/>
          <a:lstStyle/>
          <a:p>
            <a:r>
              <a:rPr lang="en-US" sz="3200" dirty="0"/>
              <a:t>National Health &amp; Aging Trends Study (</a:t>
            </a:r>
            <a:r>
              <a:rPr lang="en-US" sz="3200" dirty="0" err="1"/>
              <a:t>NHATS</a:t>
            </a:r>
            <a:r>
              <a:rPr lang="en-US" sz="3200" dirty="0"/>
              <a:t>) / National Study of Caregiving (</a:t>
            </a:r>
            <a:r>
              <a:rPr lang="en-US" sz="3200" dirty="0" err="1"/>
              <a:t>NSOC</a:t>
            </a:r>
            <a:r>
              <a:rPr lang="en-US" sz="3200" dirty="0"/>
              <a:t>)</a:t>
            </a:r>
          </a:p>
        </p:txBody>
      </p:sp>
      <p:sp>
        <p:nvSpPr>
          <p:cNvPr id="3" name="Subtitle 2"/>
          <p:cNvSpPr>
            <a:spLocks noGrp="1"/>
          </p:cNvSpPr>
          <p:nvPr>
            <p:ph type="subTitle" idx="1"/>
          </p:nvPr>
        </p:nvSpPr>
        <p:spPr/>
        <p:txBody>
          <a:bodyPr/>
          <a:lstStyle/>
          <a:p>
            <a:r>
              <a:rPr lang="en-US" dirty="0"/>
              <a:t>Overview and Illustrative Findings</a:t>
            </a:r>
          </a:p>
        </p:txBody>
      </p:sp>
    </p:spTree>
    <p:extLst>
      <p:ext uri="{BB962C8B-B14F-4D97-AF65-F5344CB8AC3E}">
        <p14:creationId xmlns:p14="http://schemas.microsoft.com/office/powerpoint/2010/main" val="20142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516237"/>
            <a:ext cx="11790948" cy="1174451"/>
          </a:xfrm>
        </p:spPr>
        <p:txBody>
          <a:bodyPr/>
          <a:lstStyle/>
          <a:p>
            <a:pPr algn="ctr"/>
            <a:r>
              <a:rPr lang="en-US" dirty="0"/>
              <a:t>National Health &amp; Aging Trends Study (</a:t>
            </a:r>
            <a:r>
              <a:rPr lang="en-US" dirty="0" err="1"/>
              <a:t>NHATS</a:t>
            </a:r>
            <a:r>
              <a:rPr lang="en-US" dirty="0"/>
              <a:t>) Overview</a:t>
            </a:r>
          </a:p>
        </p:txBody>
      </p:sp>
      <p:sp>
        <p:nvSpPr>
          <p:cNvPr id="3" name="Content Placeholder 2"/>
          <p:cNvSpPr>
            <a:spLocks noGrp="1"/>
          </p:cNvSpPr>
          <p:nvPr>
            <p:ph idx="1"/>
          </p:nvPr>
        </p:nvSpPr>
        <p:spPr/>
        <p:txBody>
          <a:bodyPr/>
          <a:lstStyle/>
          <a:p>
            <a:pPr lvl="0"/>
            <a:r>
              <a:rPr lang="en-US" sz="2400" dirty="0"/>
              <a:t>Annual (2011 baseline; ongoing) in-person interviews with a nationally representative sample of </a:t>
            </a:r>
            <a:r>
              <a:rPr lang="en-US" sz="2400" b="1" dirty="0"/>
              <a:t>Medicare beneficiaries age 65 and older</a:t>
            </a:r>
            <a:endParaRPr lang="en-US" sz="2400" dirty="0"/>
          </a:p>
          <a:p>
            <a:pPr lvl="0"/>
            <a:r>
              <a:rPr lang="en-US" sz="2400" b="1" dirty="0"/>
              <a:t>Longitudinal cohort, panel design</a:t>
            </a:r>
            <a:r>
              <a:rPr lang="en-US" sz="2400" dirty="0"/>
              <a:t> – repeated annual assessments (with subsequent re-sampling in 2015 to maintain representation of all 65+)</a:t>
            </a:r>
          </a:p>
          <a:p>
            <a:pPr lvl="0"/>
            <a:r>
              <a:rPr lang="en-US" sz="2400" dirty="0"/>
              <a:t>Detailed assessments of health, disability, socio-demographics and housing, psychosocial well-being, service use, social participation</a:t>
            </a:r>
          </a:p>
          <a:p>
            <a:pPr lvl="0"/>
            <a:r>
              <a:rPr lang="en-US" sz="2400" dirty="0"/>
              <a:t>Adverse consequences of unmet ADL / </a:t>
            </a:r>
            <a:r>
              <a:rPr lang="en-US" sz="2400" dirty="0" err="1"/>
              <a:t>IADL</a:t>
            </a:r>
            <a:r>
              <a:rPr lang="en-US" sz="2400" dirty="0"/>
              <a:t> / Mobility care needs (e.g., unmet needs)</a:t>
            </a:r>
          </a:p>
          <a:p>
            <a:pPr lvl="0"/>
            <a:r>
              <a:rPr lang="en-US" sz="2400" b="1" dirty="0"/>
              <a:t>Caregivers located through </a:t>
            </a:r>
            <a:r>
              <a:rPr lang="en-US" sz="2400" b="1" dirty="0" err="1"/>
              <a:t>NHATS</a:t>
            </a:r>
            <a:r>
              <a:rPr lang="en-US" sz="2400" b="1" dirty="0"/>
              <a:t> older adult participants</a:t>
            </a:r>
            <a:r>
              <a:rPr lang="en-US" sz="2400" dirty="0"/>
              <a:t> (</a:t>
            </a:r>
            <a:r>
              <a:rPr lang="en-US" sz="2400" b="1" dirty="0"/>
              <a:t>roster </a:t>
            </a:r>
            <a:r>
              <a:rPr lang="en-US" sz="2400" dirty="0"/>
              <a:t>methods – helpers with mobility, self-care, household activities)</a:t>
            </a:r>
          </a:p>
          <a:p>
            <a:pPr lvl="0"/>
            <a:r>
              <a:rPr lang="en-US" sz="2400" b="1" dirty="0"/>
              <a:t>Allows for dyadic (CG – CR) analyses</a:t>
            </a:r>
            <a:endParaRPr lang="en-US" sz="2400" dirty="0"/>
          </a:p>
          <a:p>
            <a:pPr marL="0" indent="0">
              <a:buNone/>
            </a:pPr>
            <a:endParaRPr lang="en-US" sz="2400" dirty="0"/>
          </a:p>
        </p:txBody>
      </p:sp>
    </p:spTree>
    <p:extLst>
      <p:ext uri="{BB962C8B-B14F-4D97-AF65-F5344CB8AC3E}">
        <p14:creationId xmlns:p14="http://schemas.microsoft.com/office/powerpoint/2010/main" val="2150631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NHATS</a:t>
            </a:r>
            <a:r>
              <a:rPr lang="en-US" dirty="0"/>
              <a:t> Overview</a:t>
            </a:r>
          </a:p>
        </p:txBody>
      </p:sp>
      <p:sp>
        <p:nvSpPr>
          <p:cNvPr id="3" name="Content Placeholder 2"/>
          <p:cNvSpPr>
            <a:spLocks noGrp="1"/>
          </p:cNvSpPr>
          <p:nvPr>
            <p:ph idx="1"/>
          </p:nvPr>
        </p:nvSpPr>
        <p:spPr>
          <a:xfrm>
            <a:off x="537411" y="1195137"/>
            <a:ext cx="11654589" cy="4981827"/>
          </a:xfrm>
        </p:spPr>
        <p:txBody>
          <a:bodyPr>
            <a:normAutofit fontScale="77500" lnSpcReduction="20000"/>
          </a:bodyPr>
          <a:lstStyle/>
          <a:p>
            <a:r>
              <a:rPr lang="en-US" b="1" dirty="0"/>
              <a:t>Key Health and Quality of Life Outcomes</a:t>
            </a:r>
            <a:endParaRPr lang="en-US" dirty="0"/>
          </a:p>
          <a:p>
            <a:endParaRPr lang="en-US" dirty="0"/>
          </a:p>
          <a:p>
            <a:r>
              <a:rPr lang="en-US" b="1" dirty="0" err="1"/>
              <a:t>NHATS</a:t>
            </a:r>
            <a:r>
              <a:rPr lang="en-US" b="1" dirty="0"/>
              <a:t> – CR Older adults</a:t>
            </a:r>
            <a:endParaRPr lang="en-US" dirty="0"/>
          </a:p>
          <a:p>
            <a:pPr marL="0" indent="0">
              <a:buNone/>
            </a:pPr>
            <a:r>
              <a:rPr lang="en-US" b="1" dirty="0"/>
              <a:t> </a:t>
            </a:r>
            <a:endParaRPr lang="en-US" dirty="0"/>
          </a:p>
          <a:p>
            <a:pPr lvl="0"/>
            <a:r>
              <a:rPr lang="en-US" dirty="0"/>
              <a:t>Self-rated health</a:t>
            </a:r>
          </a:p>
          <a:p>
            <a:pPr lvl="0"/>
            <a:r>
              <a:rPr lang="en-US" dirty="0"/>
              <a:t>Social participation restriction (valued activities)</a:t>
            </a:r>
          </a:p>
          <a:p>
            <a:pPr lvl="0"/>
            <a:r>
              <a:rPr lang="en-US" dirty="0"/>
              <a:t>Hospital stays in past year</a:t>
            </a:r>
          </a:p>
          <a:p>
            <a:pPr lvl="0"/>
            <a:r>
              <a:rPr lang="en-US" dirty="0"/>
              <a:t>Falls in past year</a:t>
            </a:r>
          </a:p>
          <a:p>
            <a:pPr lvl="0"/>
            <a:r>
              <a:rPr lang="en-US" dirty="0"/>
              <a:t>Depression / anxiety (</a:t>
            </a:r>
            <a:r>
              <a:rPr lang="en-US" dirty="0" err="1"/>
              <a:t>PHQ</a:t>
            </a:r>
            <a:r>
              <a:rPr lang="en-US" dirty="0"/>
              <a:t> items)</a:t>
            </a:r>
          </a:p>
          <a:p>
            <a:pPr lvl="0"/>
            <a:r>
              <a:rPr lang="en-US" dirty="0"/>
              <a:t>Sleep quality</a:t>
            </a:r>
          </a:p>
          <a:p>
            <a:pPr lvl="0"/>
            <a:r>
              <a:rPr lang="en-US" dirty="0"/>
              <a:t>Psychosocial well-being (positive and negative emotions; life purpose; self-acceptance)</a:t>
            </a:r>
          </a:p>
          <a:p>
            <a:pPr lvl="0"/>
            <a:r>
              <a:rPr lang="en-US" dirty="0"/>
              <a:t>Adverse consequences of unmet needs for care (quality of care received)</a:t>
            </a:r>
          </a:p>
          <a:p>
            <a:endParaRPr lang="en-US" dirty="0"/>
          </a:p>
        </p:txBody>
      </p:sp>
    </p:spTree>
    <p:extLst>
      <p:ext uri="{BB962C8B-B14F-4D97-AF65-F5344CB8AC3E}">
        <p14:creationId xmlns:p14="http://schemas.microsoft.com/office/powerpoint/2010/main" val="393910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NHATS</a:t>
            </a:r>
            <a:r>
              <a:rPr lang="en-US" dirty="0"/>
              <a:t> Overview</a:t>
            </a:r>
          </a:p>
        </p:txBody>
      </p:sp>
      <p:sp>
        <p:nvSpPr>
          <p:cNvPr id="3" name="Content Placeholder 2"/>
          <p:cNvSpPr>
            <a:spLocks noGrp="1"/>
          </p:cNvSpPr>
          <p:nvPr>
            <p:ph idx="1"/>
          </p:nvPr>
        </p:nvSpPr>
        <p:spPr>
          <a:xfrm>
            <a:off x="545432" y="1315453"/>
            <a:ext cx="10808368" cy="4861511"/>
          </a:xfrm>
        </p:spPr>
        <p:txBody>
          <a:bodyPr>
            <a:normAutofit fontScale="70000" lnSpcReduction="20000"/>
          </a:bodyPr>
          <a:lstStyle/>
          <a:p>
            <a:r>
              <a:rPr lang="en-US" b="1" dirty="0" err="1"/>
              <a:t>NHATS</a:t>
            </a:r>
            <a:r>
              <a:rPr lang="en-US" b="1" dirty="0"/>
              <a:t> Disability Measures (CR only)</a:t>
            </a:r>
            <a:endParaRPr lang="en-US" dirty="0"/>
          </a:p>
          <a:p>
            <a:pPr marL="0" indent="0">
              <a:buNone/>
            </a:pPr>
            <a:endParaRPr lang="en-US" dirty="0"/>
          </a:p>
          <a:p>
            <a:pPr lvl="0"/>
            <a:r>
              <a:rPr lang="en-US" dirty="0"/>
              <a:t>ADL / </a:t>
            </a:r>
            <a:r>
              <a:rPr lang="en-US" dirty="0" err="1"/>
              <a:t>IADL</a:t>
            </a:r>
            <a:r>
              <a:rPr lang="en-US" dirty="0"/>
              <a:t> / Mobility items</a:t>
            </a:r>
          </a:p>
          <a:p>
            <a:pPr lvl="0"/>
            <a:r>
              <a:rPr lang="en-US" dirty="0"/>
              <a:t>Use of Assistive technology</a:t>
            </a:r>
          </a:p>
          <a:p>
            <a:pPr lvl="0"/>
            <a:r>
              <a:rPr lang="en-US" dirty="0"/>
              <a:t>Environmental modifications</a:t>
            </a:r>
          </a:p>
          <a:p>
            <a:pPr lvl="0"/>
            <a:r>
              <a:rPr lang="en-US" dirty="0"/>
              <a:t>Created an </a:t>
            </a:r>
            <a:r>
              <a:rPr lang="en-US" b="1" dirty="0"/>
              <a:t>innovative behavioral adaptation / disability continuum </a:t>
            </a:r>
            <a:r>
              <a:rPr lang="en-US" dirty="0"/>
              <a:t>(each task):</a:t>
            </a:r>
          </a:p>
          <a:p>
            <a:pPr marL="0" indent="0">
              <a:buNone/>
            </a:pPr>
            <a:r>
              <a:rPr lang="en-US" dirty="0"/>
              <a:t> </a:t>
            </a:r>
          </a:p>
          <a:p>
            <a:r>
              <a:rPr lang="en-US" dirty="0"/>
              <a:t>	a. </a:t>
            </a:r>
            <a:r>
              <a:rPr lang="en-US" b="1" dirty="0"/>
              <a:t>No limitations</a:t>
            </a:r>
            <a:r>
              <a:rPr lang="en-US" dirty="0"/>
              <a:t> / fully able</a:t>
            </a:r>
          </a:p>
          <a:p>
            <a:r>
              <a:rPr lang="en-US" dirty="0"/>
              <a:t>	b. </a:t>
            </a:r>
            <a:r>
              <a:rPr lang="en-US" b="1" dirty="0"/>
              <a:t>Successful accommodation</a:t>
            </a:r>
            <a:r>
              <a:rPr lang="en-US" dirty="0"/>
              <a:t> of limitations through assistive technology 		/ environmental accommodation</a:t>
            </a:r>
          </a:p>
          <a:p>
            <a:r>
              <a:rPr lang="en-US" dirty="0"/>
              <a:t>	c. </a:t>
            </a:r>
            <a:r>
              <a:rPr lang="en-US" b="1" dirty="0"/>
              <a:t>Have difficulty</a:t>
            </a:r>
            <a:r>
              <a:rPr lang="en-US" dirty="0"/>
              <a:t> by self even with assistive technology / environmental 		accommodation (no help / assistance received) </a:t>
            </a:r>
          </a:p>
          <a:p>
            <a:r>
              <a:rPr lang="en-US" dirty="0"/>
              <a:t>	d. </a:t>
            </a:r>
            <a:r>
              <a:rPr lang="en-US" b="1" dirty="0"/>
              <a:t>Receives / needs help</a:t>
            </a:r>
            <a:r>
              <a:rPr lang="en-US" dirty="0"/>
              <a:t> from another person to perform task</a:t>
            </a:r>
          </a:p>
          <a:p>
            <a:endParaRPr lang="en-US" dirty="0"/>
          </a:p>
        </p:txBody>
      </p:sp>
    </p:spTree>
    <p:extLst>
      <p:ext uri="{BB962C8B-B14F-4D97-AF65-F5344CB8AC3E}">
        <p14:creationId xmlns:p14="http://schemas.microsoft.com/office/powerpoint/2010/main" val="329495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 y="516237"/>
            <a:ext cx="12023557" cy="1174451"/>
          </a:xfrm>
        </p:spPr>
        <p:txBody>
          <a:bodyPr>
            <a:normAutofit fontScale="90000"/>
          </a:bodyPr>
          <a:lstStyle/>
          <a:p>
            <a:pPr algn="ctr"/>
            <a:r>
              <a:rPr lang="en-US" dirty="0"/>
              <a:t>National Study of Caregiving (</a:t>
            </a:r>
            <a:r>
              <a:rPr lang="en-US" dirty="0" err="1"/>
              <a:t>NSOC</a:t>
            </a:r>
            <a:r>
              <a:rPr lang="en-US" dirty="0"/>
              <a:t>) Overview</a:t>
            </a:r>
          </a:p>
        </p:txBody>
      </p:sp>
      <p:sp>
        <p:nvSpPr>
          <p:cNvPr id="3" name="Content Placeholder 2"/>
          <p:cNvSpPr>
            <a:spLocks noGrp="1"/>
          </p:cNvSpPr>
          <p:nvPr>
            <p:ph idx="1"/>
          </p:nvPr>
        </p:nvSpPr>
        <p:spPr/>
        <p:txBody>
          <a:bodyPr/>
          <a:lstStyle/>
          <a:p>
            <a:pPr lvl="0"/>
            <a:r>
              <a:rPr lang="en-US" sz="2800" dirty="0"/>
              <a:t>Telephone interviews with identified caregivers in 2011, 2015, 2017</a:t>
            </a:r>
          </a:p>
          <a:p>
            <a:pPr lvl="0"/>
            <a:r>
              <a:rPr lang="en-US" sz="2800" dirty="0"/>
              <a:t>~2,000 caregivers per wave</a:t>
            </a:r>
          </a:p>
          <a:p>
            <a:pPr lvl="0"/>
            <a:r>
              <a:rPr lang="en-US" sz="2800" b="1" dirty="0"/>
              <a:t>2015-2017 longitudinal cohort, panel design</a:t>
            </a:r>
            <a:r>
              <a:rPr lang="en-US" sz="2800" dirty="0"/>
              <a:t> with subset of caregivers interviewed both years</a:t>
            </a:r>
          </a:p>
          <a:p>
            <a:pPr lvl="0"/>
            <a:r>
              <a:rPr lang="en-US" sz="2800" dirty="0"/>
              <a:t>Assessments (less detailed than </a:t>
            </a:r>
            <a:r>
              <a:rPr lang="en-US" sz="2800" dirty="0" err="1"/>
              <a:t>NHATS</a:t>
            </a:r>
            <a:r>
              <a:rPr lang="en-US" sz="2800" dirty="0"/>
              <a:t>) include details on caregiver health and psychosocial well-being, socio-demographics, social participation, employment, health insurance   </a:t>
            </a:r>
          </a:p>
          <a:p>
            <a:pPr lvl="0"/>
            <a:r>
              <a:rPr lang="en-US" sz="2800" dirty="0"/>
              <a:t>Detailed caregiving context</a:t>
            </a:r>
          </a:p>
          <a:p>
            <a:pPr marL="0" indent="0">
              <a:buNone/>
            </a:pPr>
            <a:endParaRPr lang="en-US" dirty="0"/>
          </a:p>
        </p:txBody>
      </p:sp>
    </p:spTree>
    <p:extLst>
      <p:ext uri="{BB962C8B-B14F-4D97-AF65-F5344CB8AC3E}">
        <p14:creationId xmlns:p14="http://schemas.microsoft.com/office/powerpoint/2010/main" val="110375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238"/>
            <a:ext cx="10515600" cy="646816"/>
          </a:xfrm>
        </p:spPr>
        <p:txBody>
          <a:bodyPr>
            <a:normAutofit fontScale="90000"/>
          </a:bodyPr>
          <a:lstStyle/>
          <a:p>
            <a:pPr algn="ctr"/>
            <a:r>
              <a:rPr lang="en-US" dirty="0" err="1"/>
              <a:t>NSOC</a:t>
            </a:r>
            <a:r>
              <a:rPr lang="en-US" dirty="0"/>
              <a:t> Overview</a:t>
            </a:r>
          </a:p>
        </p:txBody>
      </p:sp>
      <p:sp>
        <p:nvSpPr>
          <p:cNvPr id="3" name="Content Placeholder 2"/>
          <p:cNvSpPr>
            <a:spLocks noGrp="1"/>
          </p:cNvSpPr>
          <p:nvPr>
            <p:ph idx="1"/>
          </p:nvPr>
        </p:nvSpPr>
        <p:spPr>
          <a:xfrm>
            <a:off x="200525" y="1163054"/>
            <a:ext cx="11863137" cy="5558587"/>
          </a:xfrm>
        </p:spPr>
        <p:txBody>
          <a:bodyPr>
            <a:normAutofit fontScale="47500" lnSpcReduction="20000"/>
          </a:bodyPr>
          <a:lstStyle/>
          <a:p>
            <a:r>
              <a:rPr lang="en-US" b="1" dirty="0"/>
              <a:t>Caregiving Context Data available</a:t>
            </a:r>
            <a:endParaRPr lang="en-US" dirty="0"/>
          </a:p>
          <a:p>
            <a:pPr marL="0" indent="0">
              <a:buNone/>
            </a:pPr>
            <a:endParaRPr lang="en-US" dirty="0"/>
          </a:p>
          <a:p>
            <a:pPr lvl="0"/>
            <a:r>
              <a:rPr lang="en-US" b="1" dirty="0"/>
              <a:t>Caregivers can be of any age (18+)</a:t>
            </a:r>
            <a:endParaRPr lang="en-US" dirty="0"/>
          </a:p>
          <a:p>
            <a:pPr lvl="0"/>
            <a:r>
              <a:rPr lang="en-US" b="1" dirty="0"/>
              <a:t>CR age 65 and older only</a:t>
            </a:r>
            <a:endParaRPr lang="en-US" dirty="0"/>
          </a:p>
          <a:p>
            <a:pPr marL="0" indent="0">
              <a:buNone/>
            </a:pPr>
            <a:r>
              <a:rPr lang="en-US" b="1" dirty="0"/>
              <a:t> </a:t>
            </a:r>
            <a:endParaRPr lang="en-US" dirty="0"/>
          </a:p>
          <a:p>
            <a:pPr lvl="0"/>
            <a:r>
              <a:rPr lang="en-US" dirty="0"/>
              <a:t>CG-CR relationship</a:t>
            </a:r>
          </a:p>
          <a:p>
            <a:pPr lvl="0"/>
            <a:r>
              <a:rPr lang="en-US" dirty="0"/>
              <a:t>Duration of care</a:t>
            </a:r>
          </a:p>
          <a:p>
            <a:pPr lvl="0"/>
            <a:r>
              <a:rPr lang="en-US" dirty="0"/>
              <a:t>Hours of care per week</a:t>
            </a:r>
          </a:p>
          <a:p>
            <a:pPr lvl="0"/>
            <a:r>
              <a:rPr lang="en-US" dirty="0"/>
              <a:t>Does CR have </a:t>
            </a:r>
            <a:r>
              <a:rPr lang="en-US" dirty="0" err="1"/>
              <a:t>ADRD</a:t>
            </a:r>
            <a:r>
              <a:rPr lang="en-US" dirty="0"/>
              <a:t> / cognitive impairment</a:t>
            </a:r>
          </a:p>
          <a:p>
            <a:pPr lvl="0"/>
            <a:r>
              <a:rPr lang="en-US" dirty="0"/>
              <a:t>Manage personal care (such as feeding, dressing, bathing, giving medications) for CR?</a:t>
            </a:r>
          </a:p>
          <a:p>
            <a:pPr lvl="0"/>
            <a:r>
              <a:rPr lang="en-US" dirty="0"/>
              <a:t>Manage household tasks (such as cleaning, managing money, preparing meals) for CR?</a:t>
            </a:r>
          </a:p>
          <a:p>
            <a:pPr lvl="0"/>
            <a:r>
              <a:rPr lang="en-US" dirty="0"/>
              <a:t>Manage CR mobility (help getting in/out of bed, around the home, outside)?</a:t>
            </a:r>
          </a:p>
          <a:p>
            <a:pPr lvl="0"/>
            <a:r>
              <a:rPr lang="en-US" dirty="0"/>
              <a:t>Helps with medical care (medications, injections, medical tasks, special diet, teeth, feet, wounds)</a:t>
            </a:r>
          </a:p>
          <a:p>
            <a:pPr lvl="0" fontAlgn="b"/>
            <a:r>
              <a:rPr lang="en-US" dirty="0"/>
              <a:t>Helps with healthcare interactions (medical appointments, speak to medical provider, health insurance/prescription plan, handle health insurance matters)</a:t>
            </a:r>
          </a:p>
          <a:p>
            <a:pPr lvl="0"/>
            <a:r>
              <a:rPr lang="en-US" dirty="0"/>
              <a:t>Co-residence of CG and CR</a:t>
            </a:r>
          </a:p>
          <a:p>
            <a:pPr lvl="0"/>
            <a:r>
              <a:rPr lang="en-US" dirty="0"/>
              <a:t>Use of paid help in addition to informal care </a:t>
            </a:r>
          </a:p>
          <a:p>
            <a:pPr lvl="0"/>
            <a:r>
              <a:rPr lang="en-US" dirty="0"/>
              <a:t>CG socio-demographics</a:t>
            </a:r>
          </a:p>
          <a:p>
            <a:endParaRPr lang="en-US" dirty="0"/>
          </a:p>
        </p:txBody>
      </p:sp>
    </p:spTree>
    <p:extLst>
      <p:ext uri="{BB962C8B-B14F-4D97-AF65-F5344CB8AC3E}">
        <p14:creationId xmlns:p14="http://schemas.microsoft.com/office/powerpoint/2010/main" val="377955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9A75A1-5AAE-A740-A2BD-7C5EB5E83EC7}"/>
              </a:ext>
            </a:extLst>
          </p:cNvPr>
          <p:cNvPicPr>
            <a:picLocks noChangeAspect="1"/>
          </p:cNvPicPr>
          <p:nvPr/>
        </p:nvPicPr>
        <p:blipFill>
          <a:blip r:embed="rId2"/>
          <a:stretch>
            <a:fillRect/>
          </a:stretch>
        </p:blipFill>
        <p:spPr>
          <a:xfrm>
            <a:off x="184483" y="-75555"/>
            <a:ext cx="12326319" cy="6933555"/>
          </a:xfrm>
          <a:prstGeom prst="rect">
            <a:avLst/>
          </a:prstGeom>
        </p:spPr>
      </p:pic>
      <p:pic>
        <p:nvPicPr>
          <p:cNvPr id="5" name="Picture 4">
            <a:extLst>
              <a:ext uri="{FF2B5EF4-FFF2-40B4-BE49-F238E27FC236}">
                <a16:creationId xmlns:a16="http://schemas.microsoft.com/office/drawing/2014/main" id="{9FD826F3-2588-1949-B4A5-E4A56AEF7E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8481" y="6236681"/>
            <a:ext cx="1537023" cy="473915"/>
          </a:xfrm>
          <a:prstGeom prst="rect">
            <a:avLst/>
          </a:prstGeom>
        </p:spPr>
      </p:pic>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0" y="147404"/>
            <a:ext cx="12376484" cy="533630"/>
          </a:xfrm>
        </p:spPr>
        <p:txBody>
          <a:bodyPr/>
          <a:lstStyle/>
          <a:p>
            <a:pPr algn="ctr"/>
            <a:r>
              <a:rPr lang="en-US" sz="3200" dirty="0">
                <a:solidFill>
                  <a:schemeClr val="bg1"/>
                </a:solidFill>
              </a:rPr>
              <a:t>Broad Project Research Questions / Aims </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318480" y="1042737"/>
            <a:ext cx="12115891" cy="4852737"/>
          </a:xfrm>
        </p:spPr>
        <p:txBody>
          <a:bodyPr/>
          <a:lstStyle/>
          <a:p>
            <a:pPr marL="0" indent="0">
              <a:buNone/>
            </a:pPr>
            <a:r>
              <a:rPr lang="en-US" sz="2400" u="sng" dirty="0">
                <a:solidFill>
                  <a:schemeClr val="tx2">
                    <a:lumMod val="75000"/>
                  </a:schemeClr>
                </a:solidFill>
              </a:rPr>
              <a:t>Aim 1:</a:t>
            </a:r>
            <a:r>
              <a:rPr lang="en-US" sz="2400" dirty="0">
                <a:solidFill>
                  <a:schemeClr val="tx2">
                    <a:lumMod val="75000"/>
                  </a:schemeClr>
                </a:solidFill>
              </a:rPr>
              <a:t> What are the disability prevalence trends for PWDs </a:t>
            </a:r>
            <a:r>
              <a:rPr lang="en-US" sz="2400" i="1" dirty="0">
                <a:solidFill>
                  <a:schemeClr val="tx2">
                    <a:lumMod val="75000"/>
                  </a:schemeClr>
                </a:solidFill>
              </a:rPr>
              <a:t>across the lifespan</a:t>
            </a:r>
            <a:r>
              <a:rPr lang="en-US" sz="2400" dirty="0">
                <a:solidFill>
                  <a:schemeClr val="tx2">
                    <a:lumMod val="75000"/>
                  </a:schemeClr>
                </a:solidFill>
              </a:rPr>
              <a:t>, and how do these vary by key socio-demographic characteristics, including age, sex, race, income, education, health insurance status, and urban / rural residence? (</a:t>
            </a:r>
            <a:r>
              <a:rPr lang="en-US" sz="2400" b="1" dirty="0" err="1">
                <a:solidFill>
                  <a:schemeClr val="tx2">
                    <a:lumMod val="75000"/>
                  </a:schemeClr>
                </a:solidFill>
              </a:rPr>
              <a:t>PWD</a:t>
            </a:r>
            <a:r>
              <a:rPr lang="en-US" sz="2400" dirty="0">
                <a:solidFill>
                  <a:schemeClr val="tx2">
                    <a:lumMod val="75000"/>
                  </a:schemeClr>
                </a:solidFill>
              </a:rPr>
              <a:t>)  </a:t>
            </a:r>
          </a:p>
          <a:p>
            <a:endParaRPr lang="en-US" sz="2400" u="sng" dirty="0">
              <a:solidFill>
                <a:schemeClr val="tx2">
                  <a:lumMod val="75000"/>
                </a:schemeClr>
              </a:solidFill>
            </a:endParaRPr>
          </a:p>
          <a:p>
            <a:pPr marL="0" indent="0">
              <a:buNone/>
            </a:pPr>
            <a:r>
              <a:rPr lang="en-US" sz="2400" u="sng" dirty="0">
                <a:solidFill>
                  <a:schemeClr val="tx2">
                    <a:lumMod val="75000"/>
                  </a:schemeClr>
                </a:solidFill>
              </a:rPr>
              <a:t>Aim 2a</a:t>
            </a:r>
            <a:r>
              <a:rPr lang="en-US" sz="2400" dirty="0">
                <a:solidFill>
                  <a:schemeClr val="tx2">
                    <a:lumMod val="75000"/>
                  </a:schemeClr>
                </a:solidFill>
              </a:rPr>
              <a:t>: What is the impact of having a disability on one’s own health and quality of life outcomes over time and </a:t>
            </a:r>
            <a:r>
              <a:rPr lang="en-US" sz="2400" i="1" dirty="0">
                <a:solidFill>
                  <a:schemeClr val="tx2">
                    <a:lumMod val="75000"/>
                  </a:schemeClr>
                </a:solidFill>
              </a:rPr>
              <a:t>across the lifespan</a:t>
            </a:r>
            <a:r>
              <a:rPr lang="en-US" sz="2400" dirty="0">
                <a:solidFill>
                  <a:schemeClr val="tx2">
                    <a:lumMod val="75000"/>
                  </a:schemeClr>
                </a:solidFill>
              </a:rPr>
              <a:t>? (</a:t>
            </a:r>
            <a:r>
              <a:rPr lang="en-US" sz="2400" b="1" dirty="0" err="1">
                <a:solidFill>
                  <a:schemeClr val="tx2">
                    <a:lumMod val="75000"/>
                  </a:schemeClr>
                </a:solidFill>
              </a:rPr>
              <a:t>PWD</a:t>
            </a:r>
            <a:r>
              <a:rPr lang="en-US" sz="2400" dirty="0">
                <a:solidFill>
                  <a:schemeClr val="tx2">
                    <a:lumMod val="75000"/>
                  </a:schemeClr>
                </a:solidFill>
              </a:rPr>
              <a:t>) </a:t>
            </a:r>
          </a:p>
          <a:p>
            <a:endParaRPr lang="en-US" sz="2400" u="sng" dirty="0">
              <a:solidFill>
                <a:schemeClr val="tx2">
                  <a:lumMod val="75000"/>
                </a:schemeClr>
              </a:solidFill>
            </a:endParaRPr>
          </a:p>
          <a:p>
            <a:pPr marL="0" indent="0">
              <a:buNone/>
            </a:pPr>
            <a:r>
              <a:rPr lang="en-US" sz="2400" u="sng" dirty="0">
                <a:solidFill>
                  <a:schemeClr val="tx2">
                    <a:lumMod val="75000"/>
                  </a:schemeClr>
                </a:solidFill>
              </a:rPr>
              <a:t>Aim 2b</a:t>
            </a:r>
            <a:r>
              <a:rPr lang="en-US" sz="2400" dirty="0">
                <a:solidFill>
                  <a:schemeClr val="tx2">
                    <a:lumMod val="75000"/>
                  </a:schemeClr>
                </a:solidFill>
              </a:rPr>
              <a:t>: What is the impact of </a:t>
            </a:r>
            <a:r>
              <a:rPr lang="en-US" sz="2400" u="sng" dirty="0">
                <a:solidFill>
                  <a:schemeClr val="tx2">
                    <a:lumMod val="75000"/>
                  </a:schemeClr>
                </a:solidFill>
              </a:rPr>
              <a:t>caring for someone</a:t>
            </a:r>
            <a:r>
              <a:rPr lang="en-US" sz="2400" dirty="0">
                <a:solidFill>
                  <a:schemeClr val="tx2">
                    <a:lumMod val="75000"/>
                  </a:schemeClr>
                </a:solidFill>
              </a:rPr>
              <a:t> with a disability on one’s own health and quality of life outcomes, and how does this change over time and </a:t>
            </a:r>
            <a:r>
              <a:rPr lang="en-US" sz="2400" i="1" dirty="0">
                <a:solidFill>
                  <a:schemeClr val="tx2">
                    <a:lumMod val="75000"/>
                  </a:schemeClr>
                </a:solidFill>
              </a:rPr>
              <a:t>across the lifespan</a:t>
            </a:r>
            <a:r>
              <a:rPr lang="en-US" sz="2400" dirty="0">
                <a:solidFill>
                  <a:schemeClr val="tx2">
                    <a:lumMod val="75000"/>
                  </a:schemeClr>
                </a:solidFill>
              </a:rPr>
              <a:t> as caregiving needs and intensity changes? (</a:t>
            </a:r>
            <a:r>
              <a:rPr lang="en-US" sz="2400" b="1" dirty="0">
                <a:solidFill>
                  <a:schemeClr val="tx2">
                    <a:lumMod val="75000"/>
                  </a:schemeClr>
                </a:solidFill>
              </a:rPr>
              <a:t>CG</a:t>
            </a:r>
            <a:r>
              <a:rPr lang="en-US" sz="2400" dirty="0">
                <a:solidFill>
                  <a:schemeClr val="tx2">
                    <a:lumMod val="75000"/>
                  </a:schemeClr>
                </a:solidFill>
              </a:rPr>
              <a:t>) </a:t>
            </a: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7DF7E8AF-204C-5F41-B1C5-90B86499F2E2}"/>
              </a:ext>
            </a:extLst>
          </p:cNvPr>
          <p:cNvPicPr>
            <a:picLocks noChangeAspect="1"/>
          </p:cNvPicPr>
          <p:nvPr/>
        </p:nvPicPr>
        <p:blipFill rotWithShape="1">
          <a:blip r:embed="rId4"/>
          <a:srcRect l="33453" t="-6243"/>
          <a:stretch/>
        </p:blipFill>
        <p:spPr>
          <a:xfrm>
            <a:off x="9187187" y="5221705"/>
            <a:ext cx="3004814" cy="1599067"/>
          </a:xfrm>
          <a:prstGeom prst="rect">
            <a:avLst/>
          </a:prstGeom>
        </p:spPr>
      </p:pic>
    </p:spTree>
    <p:extLst>
      <p:ext uri="{BB962C8B-B14F-4D97-AF65-F5344CB8AC3E}">
        <p14:creationId xmlns:p14="http://schemas.microsoft.com/office/powerpoint/2010/main" val="359114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NSOC</a:t>
            </a:r>
            <a:r>
              <a:rPr lang="en-US" dirty="0"/>
              <a:t> Overview</a:t>
            </a:r>
          </a:p>
        </p:txBody>
      </p:sp>
      <p:sp>
        <p:nvSpPr>
          <p:cNvPr id="3" name="Content Placeholder 2"/>
          <p:cNvSpPr>
            <a:spLocks noGrp="1"/>
          </p:cNvSpPr>
          <p:nvPr>
            <p:ph idx="1"/>
          </p:nvPr>
        </p:nvSpPr>
        <p:spPr>
          <a:xfrm>
            <a:off x="264695" y="1187117"/>
            <a:ext cx="11089105" cy="4989848"/>
          </a:xfrm>
        </p:spPr>
        <p:txBody>
          <a:bodyPr>
            <a:normAutofit fontScale="85000" lnSpcReduction="20000"/>
          </a:bodyPr>
          <a:lstStyle/>
          <a:p>
            <a:r>
              <a:rPr lang="en-US" b="1" dirty="0"/>
              <a:t>Key CG Health and Quality of Life Outcomes</a:t>
            </a:r>
            <a:endParaRPr lang="en-US" dirty="0"/>
          </a:p>
          <a:p>
            <a:pPr marL="0" indent="0">
              <a:buNone/>
            </a:pPr>
            <a:endParaRPr lang="en-US" dirty="0"/>
          </a:p>
          <a:p>
            <a:pPr lvl="0"/>
            <a:r>
              <a:rPr lang="en-US" dirty="0"/>
              <a:t>Self-rated health</a:t>
            </a:r>
          </a:p>
          <a:p>
            <a:pPr lvl="0"/>
            <a:r>
              <a:rPr lang="en-US" dirty="0"/>
              <a:t>Physical health symptoms (pain, breathing problems, upper / lower extremity limitations, low energy)</a:t>
            </a:r>
          </a:p>
          <a:p>
            <a:pPr lvl="0"/>
            <a:r>
              <a:rPr lang="en-US" dirty="0"/>
              <a:t>Social participation restriction (valued activities; parallels </a:t>
            </a:r>
            <a:r>
              <a:rPr lang="en-US" dirty="0" err="1"/>
              <a:t>NHATS</a:t>
            </a:r>
            <a:r>
              <a:rPr lang="en-US" dirty="0"/>
              <a:t>)</a:t>
            </a:r>
          </a:p>
          <a:p>
            <a:pPr lvl="0"/>
            <a:r>
              <a:rPr lang="en-US" dirty="0"/>
              <a:t>Depression / anxiety (</a:t>
            </a:r>
            <a:r>
              <a:rPr lang="en-US" dirty="0" err="1"/>
              <a:t>PHQ</a:t>
            </a:r>
            <a:r>
              <a:rPr lang="en-US" dirty="0"/>
              <a:t> items; parallels </a:t>
            </a:r>
            <a:r>
              <a:rPr lang="en-US" dirty="0" err="1"/>
              <a:t>NHATS</a:t>
            </a:r>
            <a:r>
              <a:rPr lang="en-US" dirty="0"/>
              <a:t>)</a:t>
            </a:r>
          </a:p>
          <a:p>
            <a:pPr lvl="0"/>
            <a:r>
              <a:rPr lang="en-US" dirty="0"/>
              <a:t>Sleep quality (parallels </a:t>
            </a:r>
            <a:r>
              <a:rPr lang="en-US" dirty="0" err="1"/>
              <a:t>NHATS</a:t>
            </a:r>
            <a:r>
              <a:rPr lang="en-US" dirty="0"/>
              <a:t>)</a:t>
            </a:r>
          </a:p>
          <a:p>
            <a:pPr lvl="0"/>
            <a:r>
              <a:rPr lang="en-US" dirty="0"/>
              <a:t>Psychosocial well-being (positive and negative emotions; life purpose; self-acceptance; parallels </a:t>
            </a:r>
            <a:r>
              <a:rPr lang="en-US" dirty="0" err="1"/>
              <a:t>NHATS</a:t>
            </a:r>
            <a:r>
              <a:rPr lang="en-US" dirty="0"/>
              <a:t>)</a:t>
            </a:r>
          </a:p>
          <a:p>
            <a:pPr lvl="0"/>
            <a:r>
              <a:rPr lang="en-US" dirty="0"/>
              <a:t>Caregiving impacts on employment / work</a:t>
            </a:r>
          </a:p>
          <a:p>
            <a:pPr lvl="0"/>
            <a:r>
              <a:rPr lang="en-US" dirty="0"/>
              <a:t>Negative aspects of caregiving (CG burden – physical, emotional, financial)</a:t>
            </a:r>
          </a:p>
          <a:p>
            <a:pPr marL="0" indent="0">
              <a:buNone/>
            </a:pPr>
            <a:endParaRPr lang="en-US" dirty="0"/>
          </a:p>
        </p:txBody>
      </p:sp>
    </p:spTree>
    <p:extLst>
      <p:ext uri="{BB962C8B-B14F-4D97-AF65-F5344CB8AC3E}">
        <p14:creationId xmlns:p14="http://schemas.microsoft.com/office/powerpoint/2010/main" val="71559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NHATS</a:t>
            </a:r>
            <a:r>
              <a:rPr lang="en-US" dirty="0"/>
              <a:t> / </a:t>
            </a:r>
            <a:r>
              <a:rPr lang="en-US" dirty="0" err="1"/>
              <a:t>NSOC</a:t>
            </a:r>
            <a:r>
              <a:rPr lang="en-US" dirty="0"/>
              <a:t> Key findings</a:t>
            </a:r>
          </a:p>
        </p:txBody>
      </p:sp>
      <p:sp>
        <p:nvSpPr>
          <p:cNvPr id="3" name="Content Placeholder 2"/>
          <p:cNvSpPr>
            <a:spLocks noGrp="1"/>
          </p:cNvSpPr>
          <p:nvPr>
            <p:ph idx="1"/>
          </p:nvPr>
        </p:nvSpPr>
        <p:spPr>
          <a:xfrm>
            <a:off x="328862" y="1243263"/>
            <a:ext cx="11863137" cy="4933701"/>
          </a:xfrm>
        </p:spPr>
        <p:txBody>
          <a:bodyPr>
            <a:normAutofit fontScale="85000" lnSpcReduction="10000"/>
          </a:bodyPr>
          <a:lstStyle/>
          <a:p>
            <a:pPr marL="0" indent="0">
              <a:buNone/>
            </a:pPr>
            <a:r>
              <a:rPr lang="en-US" u="sng" dirty="0"/>
              <a:t>(1) How disability impacts health and quality of life (</a:t>
            </a:r>
            <a:r>
              <a:rPr lang="en-US" u="sng" dirty="0" err="1"/>
              <a:t>QOL</a:t>
            </a:r>
            <a:r>
              <a:rPr lang="en-US" u="sng" dirty="0"/>
              <a:t>) outcomes of </a:t>
            </a:r>
            <a:r>
              <a:rPr lang="en-US" u="sng" dirty="0" err="1"/>
              <a:t>PWD</a:t>
            </a:r>
            <a:r>
              <a:rPr lang="en-US" u="sng" dirty="0"/>
              <a:t> </a:t>
            </a:r>
            <a:endParaRPr lang="en-US" dirty="0"/>
          </a:p>
          <a:p>
            <a:pPr marL="0" indent="0">
              <a:buNone/>
            </a:pPr>
            <a:endParaRPr lang="en-US" dirty="0"/>
          </a:p>
          <a:p>
            <a:pPr lvl="0"/>
            <a:r>
              <a:rPr lang="en-US" dirty="0"/>
              <a:t>Across health and </a:t>
            </a:r>
            <a:r>
              <a:rPr lang="en-US" dirty="0" err="1"/>
              <a:t>QOL</a:t>
            </a:r>
            <a:r>
              <a:rPr lang="en-US" dirty="0"/>
              <a:t> outcomes (self-rated health, participation restriction, hospital stays, falls, anxiety, depression, sleep quality, well-being), and time point (2011, 2015, 2017) older adults who receive assistance / help from another person to carry out mobility, self-care, and household activities have the worst / most negative health / </a:t>
            </a:r>
            <a:r>
              <a:rPr lang="en-US" dirty="0" err="1"/>
              <a:t>QOL</a:t>
            </a:r>
            <a:r>
              <a:rPr lang="en-US" dirty="0"/>
              <a:t> outcomes.</a:t>
            </a:r>
          </a:p>
          <a:p>
            <a:pPr lvl="0"/>
            <a:r>
              <a:rPr lang="en-US" dirty="0"/>
              <a:t>Those who don’t receive help but still report difficulty show the next worse outcomes</a:t>
            </a:r>
          </a:p>
          <a:p>
            <a:pPr lvl="0"/>
            <a:r>
              <a:rPr lang="en-US" b="1" dirty="0"/>
              <a:t>In general, there is a health / </a:t>
            </a:r>
            <a:r>
              <a:rPr lang="en-US" b="1" dirty="0" err="1"/>
              <a:t>QOL</a:t>
            </a:r>
            <a:r>
              <a:rPr lang="en-US" b="1" dirty="0"/>
              <a:t> negative outcomes gradient across the </a:t>
            </a:r>
            <a:r>
              <a:rPr lang="en-US" b="1" dirty="0" err="1"/>
              <a:t>NHATS</a:t>
            </a:r>
            <a:r>
              <a:rPr lang="en-US" b="1" dirty="0"/>
              <a:t> disability continuum (Receive help &gt; difficulty no help &gt; successful accommodation &gt; no limitations) </a:t>
            </a:r>
          </a:p>
          <a:p>
            <a:endParaRPr lang="en-US" dirty="0"/>
          </a:p>
        </p:txBody>
      </p:sp>
    </p:spTree>
    <p:extLst>
      <p:ext uri="{BB962C8B-B14F-4D97-AF65-F5344CB8AC3E}">
        <p14:creationId xmlns:p14="http://schemas.microsoft.com/office/powerpoint/2010/main" val="194351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6449891"/>
              </p:ext>
            </p:extLst>
          </p:nvPr>
        </p:nvGraphicFramePr>
        <p:xfrm>
          <a:off x="2799346" y="-23"/>
          <a:ext cx="8446171" cy="6793136"/>
        </p:xfrm>
        <a:graphic>
          <a:graphicData uri="http://schemas.openxmlformats.org/drawingml/2006/table">
            <a:tbl>
              <a:tblPr>
                <a:tableStyleId>{5C22544A-7EE6-4342-B048-85BDC9FD1C3A}</a:tableStyleId>
              </a:tblPr>
              <a:tblGrid>
                <a:gridCol w="1899535">
                  <a:extLst>
                    <a:ext uri="{9D8B030D-6E8A-4147-A177-3AD203B41FA5}">
                      <a16:colId xmlns:a16="http://schemas.microsoft.com/office/drawing/2014/main" val="2996203747"/>
                    </a:ext>
                  </a:extLst>
                </a:gridCol>
                <a:gridCol w="1034573">
                  <a:extLst>
                    <a:ext uri="{9D8B030D-6E8A-4147-A177-3AD203B41FA5}">
                      <a16:colId xmlns:a16="http://schemas.microsoft.com/office/drawing/2014/main" val="2809439400"/>
                    </a:ext>
                  </a:extLst>
                </a:gridCol>
                <a:gridCol w="1034573">
                  <a:extLst>
                    <a:ext uri="{9D8B030D-6E8A-4147-A177-3AD203B41FA5}">
                      <a16:colId xmlns:a16="http://schemas.microsoft.com/office/drawing/2014/main" val="3263936206"/>
                    </a:ext>
                  </a:extLst>
                </a:gridCol>
                <a:gridCol w="1373771">
                  <a:extLst>
                    <a:ext uri="{9D8B030D-6E8A-4147-A177-3AD203B41FA5}">
                      <a16:colId xmlns:a16="http://schemas.microsoft.com/office/drawing/2014/main" val="367343320"/>
                    </a:ext>
                  </a:extLst>
                </a:gridCol>
                <a:gridCol w="1034573">
                  <a:extLst>
                    <a:ext uri="{9D8B030D-6E8A-4147-A177-3AD203B41FA5}">
                      <a16:colId xmlns:a16="http://schemas.microsoft.com/office/drawing/2014/main" val="888674742"/>
                    </a:ext>
                  </a:extLst>
                </a:gridCol>
                <a:gridCol w="1034573">
                  <a:extLst>
                    <a:ext uri="{9D8B030D-6E8A-4147-A177-3AD203B41FA5}">
                      <a16:colId xmlns:a16="http://schemas.microsoft.com/office/drawing/2014/main" val="131895821"/>
                    </a:ext>
                  </a:extLst>
                </a:gridCol>
                <a:gridCol w="1034573">
                  <a:extLst>
                    <a:ext uri="{9D8B030D-6E8A-4147-A177-3AD203B41FA5}">
                      <a16:colId xmlns:a16="http://schemas.microsoft.com/office/drawing/2014/main" val="2600422781"/>
                    </a:ext>
                  </a:extLst>
                </a:gridCol>
              </a:tblGrid>
              <a:tr h="165196">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gridSpan="2">
                  <a:txBody>
                    <a:bodyPr/>
                    <a:lstStyle/>
                    <a:p>
                      <a:pPr algn="l" fontAlgn="b"/>
                      <a:r>
                        <a:rPr lang="en-US" sz="900" b="1" u="sng" strike="noStrike" dirty="0">
                          <a:effectLst/>
                        </a:rPr>
                        <a:t>Participation restriction </a:t>
                      </a:r>
                      <a:r>
                        <a:rPr lang="en-US" sz="900" b="0" u="sng" strike="noStrike" dirty="0">
                          <a:effectLst/>
                        </a:rPr>
                        <a:t>(n=5435)</a:t>
                      </a:r>
                      <a:endParaRPr lang="en-US" sz="900" b="0" i="0" u="sng" strike="noStrike" dirty="0">
                        <a:solidFill>
                          <a:srgbClr val="000000"/>
                        </a:solidFill>
                        <a:effectLst/>
                        <a:latin typeface="Calibri" panose="020F0502020204030204" pitchFamily="34" charset="0"/>
                      </a:endParaRPr>
                    </a:p>
                  </a:txBody>
                  <a:tcPr marL="3860" marR="3860" marT="3860"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1"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29203147"/>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0 activities</a:t>
                      </a:r>
                      <a:endParaRPr lang="en-US" sz="900" b="1" i="0" u="sng" strike="noStrike">
                        <a:solidFill>
                          <a:srgbClr val="2A2A2A"/>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1 activity</a:t>
                      </a:r>
                      <a:endParaRPr lang="en-US" sz="900" b="1" i="0" u="sng" strike="noStrike">
                        <a:solidFill>
                          <a:srgbClr val="2A2A2A"/>
                        </a:solidFill>
                        <a:effectLst/>
                        <a:latin typeface="Calibri" panose="020F0502020204030204" pitchFamily="34" charset="0"/>
                      </a:endParaRPr>
                    </a:p>
                  </a:txBody>
                  <a:tcPr marL="3860" marR="3860" marT="3860" marB="0" anchor="b"/>
                </a:tc>
                <a:tc gridSpan="2">
                  <a:txBody>
                    <a:bodyPr/>
                    <a:lstStyle/>
                    <a:p>
                      <a:pPr algn="l" fontAlgn="b"/>
                      <a:r>
                        <a:rPr lang="en-US" sz="900" u="sng" strike="noStrike">
                          <a:effectLst/>
                        </a:rPr>
                        <a:t>2 or more activities</a:t>
                      </a:r>
                      <a:endParaRPr lang="en-US" sz="900" b="1" i="0" u="sng" strike="noStrike">
                        <a:solidFill>
                          <a:srgbClr val="2A2A2A"/>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l" fontAlgn="b"/>
                      <a:r>
                        <a:rPr lang="en-US" sz="900" u="sng" strike="noStrike" dirty="0">
                          <a:effectLst/>
                        </a:rPr>
                        <a:t>Significance</a:t>
                      </a:r>
                      <a:endParaRPr lang="en-US" sz="900" b="1" i="0" u="sng"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386594645"/>
                  </a:ext>
                </a:extLst>
              </a:tr>
              <a:tr h="136760">
                <a:tc>
                  <a:txBody>
                    <a:bodyPr/>
                    <a:lstStyle/>
                    <a:p>
                      <a:pPr algn="l" fontAlgn="b"/>
                      <a:r>
                        <a:rPr lang="en-US" sz="900" u="none" strike="noStrike">
                          <a:effectLst/>
                        </a:rPr>
                        <a:t>Overall</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81.8%</a:t>
                      </a:r>
                      <a:endParaRPr lang="en-US" sz="900" b="0" i="0" u="none" strike="noStrike">
                        <a:solidFill>
                          <a:srgbClr val="2A2A2A"/>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10.2%</a:t>
                      </a:r>
                      <a:endParaRPr lang="en-US" sz="900" b="0" i="0" u="none" strike="noStrike">
                        <a:solidFill>
                          <a:srgbClr val="2A2A2A"/>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8.0%</a:t>
                      </a:r>
                      <a:endParaRPr lang="en-US" sz="900" b="1" i="0" u="none" strike="noStrike" dirty="0">
                        <a:solidFill>
                          <a:srgbClr val="2A2A2A"/>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N/A</a:t>
                      </a:r>
                      <a:endParaRPr lang="en-US" sz="900" b="0" i="0" u="none"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010540637"/>
                  </a:ext>
                </a:extLst>
              </a:tr>
              <a:tr h="136760">
                <a:tc>
                  <a:txBody>
                    <a:bodyPr/>
                    <a:lstStyle/>
                    <a:p>
                      <a:pPr algn="l" fontAlgn="b"/>
                      <a:r>
                        <a:rPr lang="en-US" sz="900" u="none" strike="noStrike" dirty="0">
                          <a:effectLst/>
                        </a:rPr>
                        <a:t>No mobility limitations</a:t>
                      </a:r>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ctr" fontAlgn="b"/>
                      <a:r>
                        <a:rPr lang="en-US" sz="900" b="0" i="0" u="none" strike="noStrike" dirty="0">
                          <a:solidFill>
                            <a:schemeClr val="bg1"/>
                          </a:solidFill>
                          <a:effectLst/>
                          <a:latin typeface="+mn-lt"/>
                        </a:rPr>
                        <a:t>(39.7%)</a:t>
                      </a:r>
                    </a:p>
                  </a:txBody>
                  <a:tcPr marL="3860" marR="3860" marT="3860" marB="0" anchor="b"/>
                </a:tc>
                <a:tc>
                  <a:txBody>
                    <a:bodyPr/>
                    <a:lstStyle/>
                    <a:p>
                      <a:pPr algn="r" fontAlgn="b"/>
                      <a:r>
                        <a:rPr lang="en-US" sz="900" u="none" strike="noStrike" dirty="0">
                          <a:effectLst/>
                        </a:rPr>
                        <a:t>94.5%</a:t>
                      </a:r>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1.3%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947210765"/>
                  </a:ext>
                </a:extLst>
              </a:tr>
              <a:tr h="136760">
                <a:tc gridSpan="2">
                  <a:txBody>
                    <a:bodyPr/>
                    <a:lstStyle/>
                    <a:p>
                      <a:pPr algn="l" fontAlgn="b"/>
                      <a:r>
                        <a:rPr lang="en-US" sz="900" u="none" strike="noStrike" dirty="0">
                          <a:effectLst/>
                        </a:rPr>
                        <a:t>Accommodates limitations                            (29.4%)</a:t>
                      </a:r>
                      <a:endParaRPr lang="en-US" sz="900" b="0" i="0" u="none"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dirty="0">
                          <a:effectLst/>
                        </a:rPr>
                        <a:t>86.2%</a:t>
                      </a:r>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8.5%</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5.2%</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135269480"/>
                  </a:ext>
                </a:extLst>
              </a:tr>
              <a:tr h="136760">
                <a:tc>
                  <a:txBody>
                    <a:bodyPr/>
                    <a:lstStyle/>
                    <a:p>
                      <a:pPr algn="l" fontAlgn="b"/>
                      <a:r>
                        <a:rPr lang="en-US" sz="900" u="none" strike="noStrike">
                          <a:effectLst/>
                        </a:rPr>
                        <a:t>Any Difficulty </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ctr" fontAlgn="b"/>
                      <a:r>
                        <a:rPr lang="en-US" sz="900" b="0" i="0" u="none" strike="noStrike" dirty="0">
                          <a:solidFill>
                            <a:schemeClr val="bg1"/>
                          </a:solidFill>
                          <a:effectLst/>
                          <a:latin typeface="+mn-lt"/>
                        </a:rPr>
                        <a:t>(15.4%)</a:t>
                      </a:r>
                    </a:p>
                  </a:txBody>
                  <a:tcPr marL="3860" marR="3860" marT="3860" marB="0" anchor="b"/>
                </a:tc>
                <a:tc>
                  <a:txBody>
                    <a:bodyPr/>
                    <a:lstStyle/>
                    <a:p>
                      <a:pPr algn="r" fontAlgn="b"/>
                      <a:r>
                        <a:rPr lang="en-US" sz="900" u="none" strike="noStrike">
                          <a:effectLst/>
                        </a:rPr>
                        <a:t>76.2%</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14.5%</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9.3%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581081117"/>
                  </a:ext>
                </a:extLst>
              </a:tr>
              <a:tr h="136760">
                <a:tc gridSpan="2">
                  <a:txBody>
                    <a:bodyPr/>
                    <a:lstStyle/>
                    <a:p>
                      <a:pPr algn="l" fontAlgn="b"/>
                      <a:r>
                        <a:rPr lang="en-US" sz="900" u="none" strike="noStrike" dirty="0">
                          <a:effectLst/>
                        </a:rPr>
                        <a:t>Receives/Needs assistance                         </a:t>
                      </a:r>
                      <a:r>
                        <a:rPr lang="en-US" sz="900" u="none" strike="noStrike" dirty="0">
                          <a:solidFill>
                            <a:schemeClr val="bg1"/>
                          </a:solidFill>
                          <a:effectLst/>
                        </a:rPr>
                        <a:t>(15.3%)</a:t>
                      </a:r>
                      <a:endParaRPr lang="en-US" sz="900" b="0" i="0" u="none"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46.6%</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24.5%</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29.0%</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011346669"/>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422392290"/>
                  </a:ext>
                </a:extLst>
              </a:tr>
              <a:tr h="136760">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gridSpan="3">
                  <a:txBody>
                    <a:bodyPr/>
                    <a:lstStyle/>
                    <a:p>
                      <a:pPr algn="l" fontAlgn="b"/>
                      <a:r>
                        <a:rPr lang="en-US" sz="900" b="1" u="sng" strike="noStrike" dirty="0">
                          <a:effectLst/>
                        </a:rPr>
                        <a:t>Hospital stay in the past year</a:t>
                      </a:r>
                      <a:r>
                        <a:rPr lang="en-US" sz="900" u="sng" strike="noStrike" dirty="0">
                          <a:effectLst/>
                        </a:rPr>
                        <a:t> (n=5427)</a:t>
                      </a:r>
                      <a:endParaRPr lang="en-US" sz="900" b="1" i="0" u="sng"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286919917"/>
                  </a:ext>
                </a:extLst>
              </a:tr>
              <a:tr h="136760">
                <a:tc>
                  <a:txBody>
                    <a:bodyPr/>
                    <a:lstStyle/>
                    <a:p>
                      <a:pPr algn="l" fontAlgn="b"/>
                      <a:endParaRPr lang="en-US" sz="900" b="0" i="1"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No</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Yes</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dirty="0">
                          <a:effectLst/>
                        </a:rPr>
                        <a:t>Significance</a:t>
                      </a:r>
                      <a:endParaRPr lang="en-US" sz="900" b="1" i="0" u="sng"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909741552"/>
                  </a:ext>
                </a:extLst>
              </a:tr>
              <a:tr h="136760">
                <a:tc>
                  <a:txBody>
                    <a:bodyPr/>
                    <a:lstStyle/>
                    <a:p>
                      <a:pPr algn="l" fontAlgn="b"/>
                      <a:r>
                        <a:rPr lang="en-US" sz="900" u="none" strike="noStrike">
                          <a:effectLst/>
                        </a:rPr>
                        <a:t>Overall</a:t>
                      </a:r>
                      <a:endParaRPr lang="en-US" sz="900" b="0" i="1"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78.0%</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22.0%</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N/A</a:t>
                      </a:r>
                      <a:endParaRPr lang="en-US" sz="900" b="0" i="0" u="none"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975875537"/>
                  </a:ext>
                </a:extLst>
              </a:tr>
              <a:tr h="136760">
                <a:tc>
                  <a:txBody>
                    <a:bodyPr/>
                    <a:lstStyle/>
                    <a:p>
                      <a:pPr algn="l" fontAlgn="b"/>
                      <a:r>
                        <a:rPr lang="en-US" sz="900" u="none" strike="noStrike">
                          <a:effectLst/>
                        </a:rPr>
                        <a:t>No limitations</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87.4%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12.6%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437844427"/>
                  </a:ext>
                </a:extLst>
              </a:tr>
              <a:tr h="136760">
                <a:tc gridSpan="2">
                  <a:txBody>
                    <a:bodyPr/>
                    <a:lstStyle/>
                    <a:p>
                      <a:pPr algn="l" fontAlgn="b"/>
                      <a:r>
                        <a:rPr lang="en-US" sz="900" u="none" strike="noStrike">
                          <a:effectLst/>
                        </a:rPr>
                        <a:t>Accommodates limitations</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79.0%</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21.0%</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826394836"/>
                  </a:ext>
                </a:extLst>
              </a:tr>
              <a:tr h="136760">
                <a:tc>
                  <a:txBody>
                    <a:bodyPr/>
                    <a:lstStyle/>
                    <a:p>
                      <a:pPr algn="l" fontAlgn="b"/>
                      <a:r>
                        <a:rPr lang="en-US" sz="900" u="none" strike="noStrike">
                          <a:effectLst/>
                        </a:rPr>
                        <a:t>Any Difficulty </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75.4%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24.6%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753946167"/>
                  </a:ext>
                </a:extLst>
              </a:tr>
              <a:tr h="136760">
                <a:tc gridSpan="2">
                  <a:txBody>
                    <a:bodyPr/>
                    <a:lstStyle/>
                    <a:p>
                      <a:pPr algn="l" fontAlgn="b"/>
                      <a:r>
                        <a:rPr lang="en-US" sz="900" u="none" strike="noStrike">
                          <a:effectLst/>
                        </a:rPr>
                        <a:t>Receives/Needs assistance</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54.5%</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45.5%</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624515393"/>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541440776"/>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gridSpan="3">
                  <a:txBody>
                    <a:bodyPr/>
                    <a:lstStyle/>
                    <a:p>
                      <a:pPr algn="l" fontAlgn="b"/>
                      <a:r>
                        <a:rPr lang="en-US" sz="900" b="1" u="sng" strike="noStrike" dirty="0">
                          <a:effectLst/>
                        </a:rPr>
                        <a:t>Falls in the past year</a:t>
                      </a:r>
                      <a:r>
                        <a:rPr lang="en-US" sz="900" u="sng" strike="noStrike" dirty="0">
                          <a:effectLst/>
                        </a:rPr>
                        <a:t> (n=5435)</a:t>
                      </a:r>
                      <a:endParaRPr lang="en-US" sz="900" b="1" i="0" u="sng"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773694846"/>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No</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Yes</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dirty="0">
                          <a:effectLst/>
                        </a:rPr>
                        <a:t>Significance</a:t>
                      </a:r>
                      <a:endParaRPr lang="en-US" sz="900" b="1" i="0" u="sng"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771527567"/>
                  </a:ext>
                </a:extLst>
              </a:tr>
              <a:tr h="136760">
                <a:tc>
                  <a:txBody>
                    <a:bodyPr/>
                    <a:lstStyle/>
                    <a:p>
                      <a:pPr algn="l" fontAlgn="b"/>
                      <a:r>
                        <a:rPr lang="en-US" sz="900" u="none" strike="noStrike">
                          <a:effectLst/>
                        </a:rPr>
                        <a:t>Overall</a:t>
                      </a:r>
                      <a:endParaRPr lang="en-US" sz="900" b="0" i="1"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66.4%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33.6%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N/A</a:t>
                      </a:r>
                      <a:endParaRPr lang="en-US" sz="900" b="0" i="0" u="none"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443403897"/>
                  </a:ext>
                </a:extLst>
              </a:tr>
              <a:tr h="136760">
                <a:tc>
                  <a:txBody>
                    <a:bodyPr/>
                    <a:lstStyle/>
                    <a:p>
                      <a:pPr algn="l" fontAlgn="b"/>
                      <a:r>
                        <a:rPr lang="en-US" sz="900" u="none" strike="noStrike">
                          <a:effectLst/>
                        </a:rPr>
                        <a:t>No limitations</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79.7%</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20.3%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928097454"/>
                  </a:ext>
                </a:extLst>
              </a:tr>
              <a:tr h="136760">
                <a:tc gridSpan="2">
                  <a:txBody>
                    <a:bodyPr/>
                    <a:lstStyle/>
                    <a:p>
                      <a:pPr algn="l" fontAlgn="b"/>
                      <a:r>
                        <a:rPr lang="en-US" sz="900" u="none" strike="noStrike">
                          <a:effectLst/>
                        </a:rPr>
                        <a:t>Accommodates limitations</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65.4%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34.6%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826534358"/>
                  </a:ext>
                </a:extLst>
              </a:tr>
              <a:tr h="136760">
                <a:tc>
                  <a:txBody>
                    <a:bodyPr/>
                    <a:lstStyle/>
                    <a:p>
                      <a:pPr algn="l" fontAlgn="b"/>
                      <a:r>
                        <a:rPr lang="en-US" sz="900" u="none" strike="noStrike">
                          <a:effectLst/>
                        </a:rPr>
                        <a:t>Any Difficulty </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56.4%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43.6%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681625782"/>
                  </a:ext>
                </a:extLst>
              </a:tr>
              <a:tr h="136760">
                <a:tc gridSpan="2">
                  <a:txBody>
                    <a:bodyPr/>
                    <a:lstStyle/>
                    <a:p>
                      <a:pPr algn="l" fontAlgn="b"/>
                      <a:r>
                        <a:rPr lang="en-US" sz="900" u="none" strike="noStrike">
                          <a:effectLst/>
                        </a:rPr>
                        <a:t>Receives/Needs assistance</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44.0%</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56.0%</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4291993375"/>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20647281"/>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gridSpan="2">
                  <a:txBody>
                    <a:bodyPr/>
                    <a:lstStyle/>
                    <a:p>
                      <a:pPr algn="l" fontAlgn="b"/>
                      <a:r>
                        <a:rPr lang="en-US" sz="900" b="1" u="sng" strike="noStrike" dirty="0">
                          <a:effectLst/>
                        </a:rPr>
                        <a:t>Depression</a:t>
                      </a:r>
                      <a:r>
                        <a:rPr lang="en-US" sz="900" u="sng" strike="noStrike" dirty="0">
                          <a:effectLst/>
                        </a:rPr>
                        <a:t> score (n=5405)</a:t>
                      </a:r>
                      <a:endParaRPr lang="en-US" sz="900" b="1" i="0" u="sng"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gridSpan="3">
                  <a:txBody>
                    <a:bodyPr/>
                    <a:lstStyle/>
                    <a:p>
                      <a:pPr algn="l" fontAlgn="b"/>
                      <a:endParaRPr lang="en-US" sz="900" b="0" i="1" u="none"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413383"/>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0-2</a:t>
                      </a:r>
                      <a:endParaRPr lang="en-US" sz="900" b="1" i="0" u="sng" strike="noStrike">
                        <a:solidFill>
                          <a:srgbClr val="000000"/>
                        </a:solidFill>
                        <a:effectLst/>
                        <a:latin typeface="Calibri (Body)"/>
                      </a:endParaRPr>
                    </a:p>
                  </a:txBody>
                  <a:tcPr marL="3860" marR="3860" marT="3860" marB="0" anchor="b"/>
                </a:tc>
                <a:tc>
                  <a:txBody>
                    <a:bodyPr/>
                    <a:lstStyle/>
                    <a:p>
                      <a:pPr algn="l" fontAlgn="b"/>
                      <a:r>
                        <a:rPr lang="en-US" sz="900" u="sng" strike="noStrike">
                          <a:effectLst/>
                        </a:rPr>
                        <a:t>3 or more</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dirty="0">
                          <a:effectLst/>
                        </a:rPr>
                        <a:t>Significance</a:t>
                      </a:r>
                      <a:endParaRPr lang="en-US" sz="900" b="1" i="0" u="sng"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266430661"/>
                  </a:ext>
                </a:extLst>
              </a:tr>
              <a:tr h="136760">
                <a:tc>
                  <a:txBody>
                    <a:bodyPr/>
                    <a:lstStyle/>
                    <a:p>
                      <a:pPr algn="l" fontAlgn="b"/>
                      <a:r>
                        <a:rPr lang="en-US" sz="900" u="none" strike="noStrike">
                          <a:effectLst/>
                        </a:rPr>
                        <a:t>Overall</a:t>
                      </a:r>
                      <a:endParaRPr lang="en-US" sz="900" b="0" i="1"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88.8%</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11.2%</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775324339"/>
                  </a:ext>
                </a:extLst>
              </a:tr>
              <a:tr h="136760">
                <a:tc>
                  <a:txBody>
                    <a:bodyPr/>
                    <a:lstStyle/>
                    <a:p>
                      <a:pPr algn="l" fontAlgn="b"/>
                      <a:r>
                        <a:rPr lang="en-US" sz="900" u="none" strike="noStrike">
                          <a:effectLst/>
                        </a:rPr>
                        <a:t>No limitations</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95.7%</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4.3%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181629645"/>
                  </a:ext>
                </a:extLst>
              </a:tr>
              <a:tr h="136760">
                <a:tc gridSpan="2">
                  <a:txBody>
                    <a:bodyPr/>
                    <a:lstStyle/>
                    <a:p>
                      <a:pPr algn="l" fontAlgn="b"/>
                      <a:r>
                        <a:rPr lang="en-US" sz="900" u="none" strike="noStrike">
                          <a:effectLst/>
                        </a:rPr>
                        <a:t>Accommodates limitations</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92.8%</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7.2%</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958740397"/>
                  </a:ext>
                </a:extLst>
              </a:tr>
              <a:tr h="136760">
                <a:tc>
                  <a:txBody>
                    <a:bodyPr/>
                    <a:lstStyle/>
                    <a:p>
                      <a:pPr algn="l" fontAlgn="b"/>
                      <a:r>
                        <a:rPr lang="en-US" sz="900" u="none" strike="noStrike">
                          <a:effectLst/>
                        </a:rPr>
                        <a:t>Any Difficulty </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84.5%</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15.6%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557178128"/>
                  </a:ext>
                </a:extLst>
              </a:tr>
              <a:tr h="136760">
                <a:tc gridSpan="2">
                  <a:txBody>
                    <a:bodyPr/>
                    <a:lstStyle/>
                    <a:p>
                      <a:pPr algn="l" fontAlgn="b"/>
                      <a:r>
                        <a:rPr lang="en-US" sz="900" u="none" strike="noStrike">
                          <a:effectLst/>
                        </a:rPr>
                        <a:t>Receives/Needs assistance</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67.7%</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32.3%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826079323"/>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916953075"/>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gridSpan="2">
                  <a:txBody>
                    <a:bodyPr/>
                    <a:lstStyle/>
                    <a:p>
                      <a:pPr algn="l" fontAlgn="b"/>
                      <a:r>
                        <a:rPr lang="en-US" sz="900" b="1" u="sng" strike="noStrike" dirty="0">
                          <a:effectLst/>
                        </a:rPr>
                        <a:t>Anxiety</a:t>
                      </a:r>
                      <a:r>
                        <a:rPr lang="en-US" sz="900" u="sng" strike="noStrike" dirty="0">
                          <a:effectLst/>
                        </a:rPr>
                        <a:t> score (n=5411)</a:t>
                      </a:r>
                      <a:endParaRPr lang="en-US" sz="900" b="1" i="0" u="sng"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gridSpan="3">
                  <a:txBody>
                    <a:bodyPr/>
                    <a:lstStyle/>
                    <a:p>
                      <a:pPr algn="l" fontAlgn="b"/>
                      <a:endParaRPr lang="en-US" sz="900" b="0" i="1" u="none"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9842262"/>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0-2</a:t>
                      </a:r>
                      <a:endParaRPr lang="en-US" sz="900" b="1" i="0" u="sng" strike="noStrike">
                        <a:solidFill>
                          <a:srgbClr val="000000"/>
                        </a:solidFill>
                        <a:effectLst/>
                        <a:latin typeface="Calibri (Body)"/>
                      </a:endParaRPr>
                    </a:p>
                  </a:txBody>
                  <a:tcPr marL="3860" marR="3860" marT="3860" marB="0" anchor="b"/>
                </a:tc>
                <a:tc>
                  <a:txBody>
                    <a:bodyPr/>
                    <a:lstStyle/>
                    <a:p>
                      <a:pPr algn="l" fontAlgn="b"/>
                      <a:r>
                        <a:rPr lang="en-US" sz="900" u="sng" strike="noStrike">
                          <a:effectLst/>
                        </a:rPr>
                        <a:t>3 or more</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dirty="0">
                          <a:effectLst/>
                        </a:rPr>
                        <a:t>Significance</a:t>
                      </a:r>
                      <a:endParaRPr lang="en-US" sz="900" b="1" i="0" u="sng"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4043085048"/>
                  </a:ext>
                </a:extLst>
              </a:tr>
              <a:tr h="136760">
                <a:tc>
                  <a:txBody>
                    <a:bodyPr/>
                    <a:lstStyle/>
                    <a:p>
                      <a:pPr algn="l" fontAlgn="b"/>
                      <a:r>
                        <a:rPr lang="en-US" sz="900" u="none" strike="noStrike">
                          <a:effectLst/>
                        </a:rPr>
                        <a:t>Overall</a:t>
                      </a:r>
                      <a:endParaRPr lang="en-US" sz="900" b="0" i="1"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90.4%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9.6%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N/A</a:t>
                      </a:r>
                      <a:endParaRPr lang="en-US" sz="900" b="0" i="0" u="none"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901596597"/>
                  </a:ext>
                </a:extLst>
              </a:tr>
              <a:tr h="136760">
                <a:tc>
                  <a:txBody>
                    <a:bodyPr/>
                    <a:lstStyle/>
                    <a:p>
                      <a:pPr algn="l" fontAlgn="b"/>
                      <a:r>
                        <a:rPr lang="en-US" sz="900" u="none" strike="noStrike">
                          <a:effectLst/>
                        </a:rPr>
                        <a:t>No limitations</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96.9%</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3.1%</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259484123"/>
                  </a:ext>
                </a:extLst>
              </a:tr>
              <a:tr h="136760">
                <a:tc gridSpan="2">
                  <a:txBody>
                    <a:bodyPr/>
                    <a:lstStyle/>
                    <a:p>
                      <a:pPr algn="l" fontAlgn="b"/>
                      <a:r>
                        <a:rPr lang="en-US" sz="900" u="none" strike="noStrike">
                          <a:effectLst/>
                        </a:rPr>
                        <a:t>Accommodates limitations</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92.7%</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7.3%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86209527"/>
                  </a:ext>
                </a:extLst>
              </a:tr>
              <a:tr h="136760">
                <a:tc>
                  <a:txBody>
                    <a:bodyPr/>
                    <a:lstStyle/>
                    <a:p>
                      <a:pPr algn="l" fontAlgn="b"/>
                      <a:r>
                        <a:rPr lang="en-US" sz="900" u="none" strike="noStrike">
                          <a:effectLst/>
                        </a:rPr>
                        <a:t>Any Difficulty </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u="none" strike="noStrike">
                          <a:effectLst/>
                        </a:rPr>
                        <a:t>87.4%</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12.6%</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424546561"/>
                  </a:ext>
                </a:extLst>
              </a:tr>
              <a:tr h="136760">
                <a:tc gridSpan="2">
                  <a:txBody>
                    <a:bodyPr/>
                    <a:lstStyle/>
                    <a:p>
                      <a:pPr algn="l" fontAlgn="b"/>
                      <a:r>
                        <a:rPr lang="en-US" sz="900" u="none" strike="noStrike">
                          <a:effectLst/>
                        </a:rPr>
                        <a:t>Receives/Needs assistance</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u="none" strike="noStrike">
                          <a:effectLst/>
                        </a:rPr>
                        <a:t>72.5%</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27.5%</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4021125043"/>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728201654"/>
                  </a:ext>
                </a:extLst>
              </a:tr>
              <a:tr h="136760">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gridSpan="2">
                  <a:txBody>
                    <a:bodyPr/>
                    <a:lstStyle/>
                    <a:p>
                      <a:pPr algn="l" fontAlgn="b"/>
                      <a:r>
                        <a:rPr lang="en-US" sz="900" b="1" u="sng" strike="noStrike" dirty="0">
                          <a:effectLst/>
                        </a:rPr>
                        <a:t>Well-being</a:t>
                      </a:r>
                      <a:r>
                        <a:rPr lang="en-US" sz="900" u="sng" strike="noStrike" dirty="0">
                          <a:effectLst/>
                        </a:rPr>
                        <a:t> score (n=5108)</a:t>
                      </a:r>
                      <a:endParaRPr lang="en-US" sz="900" b="1" i="0" u="sng"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gridSpan="3">
                  <a:txBody>
                    <a:bodyPr/>
                    <a:lstStyle/>
                    <a:p>
                      <a:pPr algn="l" fontAlgn="b"/>
                      <a:r>
                        <a:rPr lang="en-US" sz="900" u="none" strike="noStrike" dirty="0">
                          <a:effectLst/>
                        </a:rPr>
                        <a:t>(higher scores indicate greater well-being)</a:t>
                      </a:r>
                      <a:endParaRPr lang="en-US" sz="900" b="0" i="1" u="none" strike="noStrike" dirty="0">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0043408"/>
                  </a:ext>
                </a:extLst>
              </a:tr>
              <a:tr h="136760">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a:effectLst/>
                        </a:rPr>
                        <a:t>Mean</a:t>
                      </a:r>
                      <a:endParaRPr lang="en-US" sz="900" b="1" i="0" u="sng"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sng" strike="noStrike" dirty="0">
                          <a:effectLst/>
                        </a:rPr>
                        <a:t>Significance</a:t>
                      </a:r>
                      <a:endParaRPr lang="en-US" sz="900" b="1" i="0" u="sng"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812959711"/>
                  </a:ext>
                </a:extLst>
              </a:tr>
              <a:tr h="136760">
                <a:tc>
                  <a:txBody>
                    <a:bodyPr/>
                    <a:lstStyle/>
                    <a:p>
                      <a:pPr algn="l" fontAlgn="b"/>
                      <a:r>
                        <a:rPr lang="en-US" sz="900" u="none" strike="noStrike">
                          <a:effectLst/>
                        </a:rPr>
                        <a:t>Overall</a:t>
                      </a:r>
                      <a:endParaRPr lang="en-US" sz="900" b="0" i="1"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21.1</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N/A</a:t>
                      </a:r>
                      <a:endParaRPr lang="en-US" sz="900" b="0" i="0" u="none" strike="noStrike" dirty="0">
                        <a:solidFill>
                          <a:srgbClr val="2A2A2A"/>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1460350130"/>
                  </a:ext>
                </a:extLst>
              </a:tr>
              <a:tr h="136760">
                <a:tc>
                  <a:txBody>
                    <a:bodyPr/>
                    <a:lstStyle/>
                    <a:p>
                      <a:pPr algn="l" fontAlgn="b"/>
                      <a:r>
                        <a:rPr lang="en-US" sz="900" u="none" strike="noStrike">
                          <a:effectLst/>
                        </a:rPr>
                        <a:t>No limitations</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22.3</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855725669"/>
                  </a:ext>
                </a:extLst>
              </a:tr>
              <a:tr h="136760">
                <a:tc gridSpan="2">
                  <a:txBody>
                    <a:bodyPr/>
                    <a:lstStyle/>
                    <a:p>
                      <a:pPr algn="l" fontAlgn="b"/>
                      <a:r>
                        <a:rPr lang="en-US" sz="900" u="none" strike="noStrike">
                          <a:effectLst/>
                        </a:rPr>
                        <a:t>Accommodates limitations</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b="1" u="none" strike="noStrike" dirty="0">
                          <a:effectLst/>
                        </a:rPr>
                        <a:t>21.1</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8113494"/>
                  </a:ext>
                </a:extLst>
              </a:tr>
              <a:tr h="136760">
                <a:tc>
                  <a:txBody>
                    <a:bodyPr/>
                    <a:lstStyle/>
                    <a:p>
                      <a:pPr algn="l" fontAlgn="b"/>
                      <a:r>
                        <a:rPr lang="en-US" sz="900" u="none" strike="noStrike">
                          <a:effectLst/>
                        </a:rPr>
                        <a:t>Any Difficulty </a:t>
                      </a:r>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r" fontAlgn="b"/>
                      <a:r>
                        <a:rPr lang="en-US" sz="900" b="1" u="none" strike="noStrike" dirty="0">
                          <a:effectLst/>
                        </a:rPr>
                        <a:t>20.1</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439594881"/>
                  </a:ext>
                </a:extLst>
              </a:tr>
              <a:tr h="136760">
                <a:tc gridSpan="2">
                  <a:txBody>
                    <a:bodyPr/>
                    <a:lstStyle/>
                    <a:p>
                      <a:pPr algn="l" fontAlgn="b"/>
                      <a:r>
                        <a:rPr lang="en-US" sz="900" u="none" strike="noStrike">
                          <a:effectLst/>
                        </a:rPr>
                        <a:t>Receives/Needs assistance</a:t>
                      </a:r>
                      <a:endParaRPr lang="en-US" sz="900" b="0" i="0" u="none" strike="noStrike">
                        <a:solidFill>
                          <a:srgbClr val="000000"/>
                        </a:solidFill>
                        <a:effectLst/>
                        <a:latin typeface="Calibri" panose="020F0502020204030204" pitchFamily="34" charset="0"/>
                      </a:endParaRPr>
                    </a:p>
                  </a:txBody>
                  <a:tcPr marL="3860" marR="3860" marT="3860" marB="0" anchor="b"/>
                </a:tc>
                <a:tc hMerge="1">
                  <a:txBody>
                    <a:bodyPr/>
                    <a:lstStyle/>
                    <a:p>
                      <a:endParaRPr lang="en-US"/>
                    </a:p>
                  </a:txBody>
                  <a:tcPr/>
                </a:tc>
                <a:tc>
                  <a:txBody>
                    <a:bodyPr/>
                    <a:lstStyle/>
                    <a:p>
                      <a:pPr algn="r" fontAlgn="b"/>
                      <a:r>
                        <a:rPr lang="en-US" sz="900" b="1" u="none" strike="noStrike" dirty="0">
                          <a:effectLst/>
                        </a:rPr>
                        <a:t>18.8</a:t>
                      </a:r>
                      <a:endParaRPr lang="en-US" sz="900" b="1"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3424828180"/>
                  </a:ext>
                </a:extLst>
              </a:tr>
              <a:tr h="136760">
                <a:tc>
                  <a:txBody>
                    <a:bodyPr/>
                    <a:lstStyle/>
                    <a:p>
                      <a:pPr algn="l" fontAlgn="b"/>
                      <a:r>
                        <a:rPr lang="en-US" sz="900" u="none" strike="noStrike" dirty="0">
                          <a:effectLst/>
                        </a:rPr>
                        <a:t>*p &lt; .05; ** p&lt;.01</a:t>
                      </a:r>
                      <a:endParaRPr lang="en-US" sz="900" b="0" i="0" u="none" strike="noStrike" dirty="0">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60" marR="3860" marT="386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60" marR="3860" marT="3860" marB="0" anchor="b"/>
                </a:tc>
                <a:extLst>
                  <a:ext uri="{0D108BD9-81ED-4DB2-BD59-A6C34878D82A}">
                    <a16:rowId xmlns:a16="http://schemas.microsoft.com/office/drawing/2014/main" val="2181189499"/>
                  </a:ext>
                </a:extLst>
              </a:tr>
            </a:tbl>
          </a:graphicData>
        </a:graphic>
      </p:graphicFrame>
      <p:sp>
        <p:nvSpPr>
          <p:cNvPr id="3" name="TextBox 2"/>
          <p:cNvSpPr txBox="1"/>
          <p:nvPr/>
        </p:nvSpPr>
        <p:spPr>
          <a:xfrm>
            <a:off x="184484" y="2318084"/>
            <a:ext cx="2310063" cy="2585323"/>
          </a:xfrm>
          <a:prstGeom prst="rect">
            <a:avLst/>
          </a:prstGeom>
          <a:noFill/>
        </p:spPr>
        <p:txBody>
          <a:bodyPr wrap="square" rtlCol="0">
            <a:spAutoFit/>
          </a:bodyPr>
          <a:lstStyle/>
          <a:p>
            <a:r>
              <a:rPr lang="en-US" b="1" dirty="0" err="1"/>
              <a:t>NHATS</a:t>
            </a:r>
            <a:r>
              <a:rPr lang="en-US" b="1" dirty="0"/>
              <a:t> 2017:</a:t>
            </a:r>
          </a:p>
          <a:p>
            <a:endParaRPr lang="en-US" b="1" dirty="0"/>
          </a:p>
          <a:p>
            <a:r>
              <a:rPr lang="en-US" b="1" dirty="0"/>
              <a:t>Older adult care recipient health and </a:t>
            </a:r>
            <a:r>
              <a:rPr lang="en-US" b="1" dirty="0" err="1"/>
              <a:t>QOL</a:t>
            </a:r>
            <a:r>
              <a:rPr lang="en-US" b="1" dirty="0"/>
              <a:t> outcomes (selected) by disability continuum for mobility activities</a:t>
            </a:r>
          </a:p>
        </p:txBody>
      </p:sp>
    </p:spTree>
    <p:extLst>
      <p:ext uri="{BB962C8B-B14F-4D97-AF65-F5344CB8AC3E}">
        <p14:creationId xmlns:p14="http://schemas.microsoft.com/office/powerpoint/2010/main" val="327581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NHATS</a:t>
            </a:r>
            <a:r>
              <a:rPr lang="en-US" dirty="0"/>
              <a:t> / </a:t>
            </a:r>
            <a:r>
              <a:rPr lang="en-US" dirty="0" err="1"/>
              <a:t>NSOC</a:t>
            </a:r>
            <a:r>
              <a:rPr lang="en-US" dirty="0"/>
              <a:t> Key findings</a:t>
            </a:r>
          </a:p>
        </p:txBody>
      </p:sp>
      <p:sp>
        <p:nvSpPr>
          <p:cNvPr id="3" name="Content Placeholder 2"/>
          <p:cNvSpPr>
            <a:spLocks noGrp="1"/>
          </p:cNvSpPr>
          <p:nvPr>
            <p:ph idx="1"/>
          </p:nvPr>
        </p:nvSpPr>
        <p:spPr>
          <a:xfrm>
            <a:off x="256673" y="1138989"/>
            <a:ext cx="11558337" cy="5253790"/>
          </a:xfrm>
        </p:spPr>
        <p:txBody>
          <a:bodyPr>
            <a:normAutofit fontScale="62500" lnSpcReduction="20000"/>
          </a:bodyPr>
          <a:lstStyle/>
          <a:p>
            <a:pPr marL="0" indent="0">
              <a:buNone/>
            </a:pPr>
            <a:r>
              <a:rPr lang="en-US" u="sng" dirty="0"/>
              <a:t>(2) Detection of family supporters / caregivers at high risk for their own negative health / </a:t>
            </a:r>
            <a:r>
              <a:rPr lang="en-US" u="sng" dirty="0" err="1"/>
              <a:t>QOL</a:t>
            </a:r>
            <a:r>
              <a:rPr lang="en-US" u="sng" dirty="0"/>
              <a:t> outcomes </a:t>
            </a:r>
            <a:endParaRPr lang="en-US" dirty="0"/>
          </a:p>
          <a:p>
            <a:pPr marL="0" indent="0">
              <a:buNone/>
            </a:pPr>
            <a:r>
              <a:rPr lang="en-US" dirty="0"/>
              <a:t> </a:t>
            </a:r>
          </a:p>
          <a:p>
            <a:r>
              <a:rPr lang="en-US" u="sng" dirty="0"/>
              <a:t>High Risk CG sub-groups – Sociodemographic factors</a:t>
            </a:r>
            <a:endParaRPr lang="en-US" dirty="0"/>
          </a:p>
          <a:p>
            <a:pPr marL="0" indent="0">
              <a:buNone/>
            </a:pPr>
            <a:endParaRPr lang="en-US" dirty="0"/>
          </a:p>
          <a:p>
            <a:pPr lvl="0"/>
            <a:r>
              <a:rPr lang="en-US" b="1" dirty="0"/>
              <a:t>Female</a:t>
            </a:r>
            <a:r>
              <a:rPr lang="en-US" dirty="0"/>
              <a:t> (work impacts; CG burden; anxiety; social participation restriction)</a:t>
            </a:r>
          </a:p>
          <a:p>
            <a:pPr lvl="0"/>
            <a:r>
              <a:rPr lang="en-US" b="1" dirty="0"/>
              <a:t>Middle age (45-64)</a:t>
            </a:r>
            <a:r>
              <a:rPr lang="en-US" dirty="0"/>
              <a:t> (work impacts; CG burden; social participation restriction)</a:t>
            </a:r>
          </a:p>
          <a:p>
            <a:pPr lvl="0"/>
            <a:r>
              <a:rPr lang="en-US" b="1" dirty="0"/>
              <a:t>Less educated</a:t>
            </a:r>
            <a:r>
              <a:rPr lang="en-US" dirty="0"/>
              <a:t> (depression; psychosocial well-being; physical health symptoms; self-rated health)</a:t>
            </a:r>
          </a:p>
          <a:p>
            <a:pPr lvl="0"/>
            <a:r>
              <a:rPr lang="en-US" b="1" dirty="0"/>
              <a:t>More educated</a:t>
            </a:r>
            <a:r>
              <a:rPr lang="en-US" dirty="0"/>
              <a:t> (social participation restriction)</a:t>
            </a:r>
          </a:p>
          <a:p>
            <a:pPr lvl="0"/>
            <a:r>
              <a:rPr lang="en-US" b="1" dirty="0"/>
              <a:t>Low income</a:t>
            </a:r>
            <a:r>
              <a:rPr lang="en-US" dirty="0"/>
              <a:t> (CG burden; depression; anxiety; psychosocial well-being; physical health symptoms; self-rated health)</a:t>
            </a:r>
          </a:p>
          <a:p>
            <a:pPr lvl="0"/>
            <a:r>
              <a:rPr lang="en-US" b="1" dirty="0"/>
              <a:t>High income</a:t>
            </a:r>
            <a:r>
              <a:rPr lang="en-US" dirty="0"/>
              <a:t> (work impacts; social participation restriction)</a:t>
            </a:r>
          </a:p>
          <a:p>
            <a:pPr lvl="0"/>
            <a:r>
              <a:rPr lang="en-US" b="1" dirty="0"/>
              <a:t>Not working for pay</a:t>
            </a:r>
            <a:r>
              <a:rPr lang="en-US" dirty="0"/>
              <a:t> (CG burden; depression; anxiety; psychosocial well-being; physical health symptoms; self-rated health) </a:t>
            </a:r>
          </a:p>
          <a:p>
            <a:pPr lvl="0"/>
            <a:r>
              <a:rPr lang="en-US" b="1" dirty="0"/>
              <a:t>Dual eligible</a:t>
            </a:r>
            <a:r>
              <a:rPr lang="en-US" dirty="0"/>
              <a:t> for Medicare &amp; Medicaid (older 65+) (CG burden; depression; anxiety; psychosocial well-being; physical health symptoms; self-rated health) </a:t>
            </a:r>
          </a:p>
          <a:p>
            <a:endParaRPr lang="en-US" dirty="0"/>
          </a:p>
        </p:txBody>
      </p:sp>
    </p:spTree>
    <p:extLst>
      <p:ext uri="{BB962C8B-B14F-4D97-AF65-F5344CB8AC3E}">
        <p14:creationId xmlns:p14="http://schemas.microsoft.com/office/powerpoint/2010/main" val="995329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5385294"/>
              </p:ext>
            </p:extLst>
          </p:nvPr>
        </p:nvGraphicFramePr>
        <p:xfrm>
          <a:off x="2350167" y="160409"/>
          <a:ext cx="9761621" cy="6617379"/>
        </p:xfrm>
        <a:graphic>
          <a:graphicData uri="http://schemas.openxmlformats.org/drawingml/2006/table">
            <a:tbl>
              <a:tblPr/>
              <a:tblGrid>
                <a:gridCol w="2886344">
                  <a:extLst>
                    <a:ext uri="{9D8B030D-6E8A-4147-A177-3AD203B41FA5}">
                      <a16:colId xmlns:a16="http://schemas.microsoft.com/office/drawing/2014/main" val="1939152609"/>
                    </a:ext>
                  </a:extLst>
                </a:gridCol>
                <a:gridCol w="2491427">
                  <a:extLst>
                    <a:ext uri="{9D8B030D-6E8A-4147-A177-3AD203B41FA5}">
                      <a16:colId xmlns:a16="http://schemas.microsoft.com/office/drawing/2014/main" val="1648953632"/>
                    </a:ext>
                  </a:extLst>
                </a:gridCol>
                <a:gridCol w="1187403">
                  <a:extLst>
                    <a:ext uri="{9D8B030D-6E8A-4147-A177-3AD203B41FA5}">
                      <a16:colId xmlns:a16="http://schemas.microsoft.com/office/drawing/2014/main" val="159693586"/>
                    </a:ext>
                  </a:extLst>
                </a:gridCol>
                <a:gridCol w="1081385">
                  <a:extLst>
                    <a:ext uri="{9D8B030D-6E8A-4147-A177-3AD203B41FA5}">
                      <a16:colId xmlns:a16="http://schemas.microsoft.com/office/drawing/2014/main" val="2083498591"/>
                    </a:ext>
                  </a:extLst>
                </a:gridCol>
                <a:gridCol w="1264266">
                  <a:extLst>
                    <a:ext uri="{9D8B030D-6E8A-4147-A177-3AD203B41FA5}">
                      <a16:colId xmlns:a16="http://schemas.microsoft.com/office/drawing/2014/main" val="821804702"/>
                    </a:ext>
                  </a:extLst>
                </a:gridCol>
                <a:gridCol w="850796">
                  <a:extLst>
                    <a:ext uri="{9D8B030D-6E8A-4147-A177-3AD203B41FA5}">
                      <a16:colId xmlns:a16="http://schemas.microsoft.com/office/drawing/2014/main" val="2996170241"/>
                    </a:ext>
                  </a:extLst>
                </a:gridCol>
              </a:tblGrid>
              <a:tr h="173457">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ctr" fontAlgn="ctr"/>
                      <a:r>
                        <a:rPr lang="en-US" sz="900" b="1" i="0" u="sng" strike="noStrike" dirty="0">
                          <a:solidFill>
                            <a:srgbClr val="000000"/>
                          </a:solidFill>
                          <a:effectLst/>
                          <a:latin typeface="Calibri" panose="020F0502020204030204" pitchFamily="34" charset="0"/>
                        </a:rPr>
                        <a:t>CG Depression</a:t>
                      </a:r>
                    </a:p>
                  </a:txBody>
                  <a:tcPr marL="5703" marR="5703" marT="5703" marB="0" anchor="ctr">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ctr" fontAlgn="ctr"/>
                      <a:r>
                        <a:rPr lang="en-US" sz="900" b="1" i="0" u="sng" strike="noStrike" dirty="0">
                          <a:solidFill>
                            <a:srgbClr val="000000"/>
                          </a:solidFill>
                          <a:effectLst/>
                          <a:latin typeface="Calibri" panose="020F0502020204030204" pitchFamily="34" charset="0"/>
                        </a:rPr>
                        <a:t>CG Anxiety</a:t>
                      </a:r>
                    </a:p>
                  </a:txBody>
                  <a:tcPr marL="5703" marR="5703" marT="5703" marB="0" anchor="ctr">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881690678"/>
                  </a:ext>
                </a:extLst>
              </a:tr>
              <a:tr h="182128">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Yes</a:t>
                      </a:r>
                    </a:p>
                  </a:txBody>
                  <a:tcPr marL="5703" marR="5703" marT="5703" marB="0" anchor="b">
                    <a:lnL>
                      <a:noFill/>
                    </a:lnL>
                    <a:lnR>
                      <a:noFill/>
                    </a:lnR>
                    <a:lnT>
                      <a:noFill/>
                    </a:lnT>
                    <a:lnB>
                      <a:noFill/>
                    </a:lnB>
                  </a:tcPr>
                </a:tc>
                <a:tc>
                  <a:txBody>
                    <a:bodyPr/>
                    <a:lstStyle/>
                    <a:p>
                      <a:pPr algn="r" fontAlgn="b"/>
                      <a:endParaRPr lang="en-US" sz="900" b="1" i="0" u="sng"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Yes</a:t>
                      </a:r>
                    </a:p>
                  </a:txBody>
                  <a:tcPr marL="5703" marR="5703" marT="5703" marB="0" anchor="b">
                    <a:lnL>
                      <a:noFill/>
                    </a:lnL>
                    <a:lnR>
                      <a:noFill/>
                    </a:lnR>
                    <a:lnT>
                      <a:noFill/>
                    </a:lnT>
                    <a:lnB>
                      <a:noFill/>
                    </a:lnB>
                  </a:tcPr>
                </a:tc>
                <a:tc>
                  <a:txBody>
                    <a:bodyPr/>
                    <a:lstStyle/>
                    <a:p>
                      <a:pPr algn="r" fontAlgn="b"/>
                      <a:endParaRPr lang="en-US" sz="900" b="1" i="0" u="sng"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3322306725"/>
                  </a:ext>
                </a:extLst>
              </a:tr>
              <a:tr h="182128">
                <a:tc>
                  <a:txBody>
                    <a:bodyPr/>
                    <a:lstStyle/>
                    <a:p>
                      <a:pPr algn="l" fontAlgn="b"/>
                      <a:r>
                        <a:rPr lang="en-US" sz="900" b="1" i="0" u="none" strike="noStrike">
                          <a:solidFill>
                            <a:srgbClr val="000000"/>
                          </a:solidFill>
                          <a:effectLst/>
                          <a:latin typeface="Calibri" panose="020F0502020204030204" pitchFamily="34" charset="0"/>
                        </a:rPr>
                        <a:t>Overall</a:t>
                      </a:r>
                    </a:p>
                  </a:txBody>
                  <a:tcPr marL="5703" marR="5703" marT="5703"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1" i="0" u="none" strike="noStrike">
                          <a:solidFill>
                            <a:srgbClr val="000000"/>
                          </a:solidFill>
                          <a:effectLst/>
                          <a:latin typeface="Calibri" panose="020F0502020204030204" pitchFamily="34" charset="0"/>
                        </a:rPr>
                        <a:t>11.5%</a:t>
                      </a:r>
                    </a:p>
                  </a:txBody>
                  <a:tcPr marL="5703" marR="5703" marT="57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1" i="0" u="none" strike="noStrike">
                          <a:solidFill>
                            <a:srgbClr val="000000"/>
                          </a:solidFill>
                          <a:effectLst/>
                          <a:latin typeface="Calibri" panose="020F0502020204030204" pitchFamily="34" charset="0"/>
                        </a:rPr>
                        <a:t>11.9%</a:t>
                      </a:r>
                    </a:p>
                  </a:txBody>
                  <a:tcPr marL="5703" marR="5703" marT="57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331809830"/>
                  </a:ext>
                </a:extLst>
              </a:tr>
              <a:tr h="182128">
                <a:tc>
                  <a:txBody>
                    <a:bodyPr/>
                    <a:lstStyle/>
                    <a:p>
                      <a:pPr algn="l" fontAlgn="b"/>
                      <a:endParaRPr lang="en-US" sz="900" b="1"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4013975992"/>
                  </a:ext>
                </a:extLst>
              </a:tr>
              <a:tr h="173457">
                <a:tc>
                  <a:txBody>
                    <a:bodyPr/>
                    <a:lstStyle/>
                    <a:p>
                      <a:pPr algn="l" fontAlgn="b"/>
                      <a:r>
                        <a:rPr lang="en-US" sz="900" b="0" i="0" u="none" strike="noStrike">
                          <a:solidFill>
                            <a:srgbClr val="000000"/>
                          </a:solidFill>
                          <a:effectLst/>
                          <a:latin typeface="Calibri" panose="020F0502020204030204" pitchFamily="34" charset="0"/>
                        </a:rPr>
                        <a:t>Age</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&lt;45</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6.2%</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14.2%</a:t>
                      </a:r>
                    </a:p>
                  </a:txBody>
                  <a:tcPr marL="5703" marR="5703" marT="57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extLst>
                  <a:ext uri="{0D108BD9-81ED-4DB2-BD59-A6C34878D82A}">
                    <a16:rowId xmlns:a16="http://schemas.microsoft.com/office/drawing/2014/main" val="216174884"/>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45-64</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12.3%</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12.9%</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3687520274"/>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65+</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12.7%</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9.9%</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3083518816"/>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3981259471"/>
                  </a:ext>
                </a:extLst>
              </a:tr>
              <a:tr h="173457">
                <a:tc>
                  <a:txBody>
                    <a:bodyPr/>
                    <a:lstStyle/>
                    <a:p>
                      <a:pPr algn="l" fontAlgn="b"/>
                      <a:r>
                        <a:rPr lang="en-US" sz="900" b="0" i="0" u="none" strike="noStrike">
                          <a:solidFill>
                            <a:srgbClr val="000000"/>
                          </a:solidFill>
                          <a:effectLst/>
                          <a:latin typeface="Calibri" panose="020F0502020204030204" pitchFamily="34" charset="0"/>
                        </a:rPr>
                        <a:t>Sex</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Male</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12.1%</a:t>
                      </a: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9.3%</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FFF00"/>
                    </a:solidFill>
                  </a:tcPr>
                </a:tc>
                <a:extLst>
                  <a:ext uri="{0D108BD9-81ED-4DB2-BD59-A6C34878D82A}">
                    <a16:rowId xmlns:a16="http://schemas.microsoft.com/office/drawing/2014/main" val="2787471960"/>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Female</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11.2%</a:t>
                      </a: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13.4%</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FFF00"/>
                    </a:solidFill>
                  </a:tcPr>
                </a:tc>
                <a:extLst>
                  <a:ext uri="{0D108BD9-81ED-4DB2-BD59-A6C34878D82A}">
                    <a16:rowId xmlns:a16="http://schemas.microsoft.com/office/drawing/2014/main" val="499112004"/>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2437716579"/>
                  </a:ext>
                </a:extLst>
              </a:tr>
              <a:tr h="173457">
                <a:tc>
                  <a:txBody>
                    <a:bodyPr/>
                    <a:lstStyle/>
                    <a:p>
                      <a:pPr algn="l" fontAlgn="b"/>
                      <a:r>
                        <a:rPr lang="en-US" sz="900" b="0" i="0" u="none" strike="noStrike">
                          <a:solidFill>
                            <a:srgbClr val="000000"/>
                          </a:solidFill>
                          <a:effectLst/>
                          <a:latin typeface="Calibri" panose="020F0502020204030204" pitchFamily="34" charset="0"/>
                        </a:rPr>
                        <a:t>Race</a:t>
                      </a: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White, non-Hispanic</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10.8%</a:t>
                      </a: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12.6%</a:t>
                      </a:r>
                    </a:p>
                  </a:txBody>
                  <a:tcPr marL="5703" marR="5703" marT="57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extLst>
                  <a:ext uri="{0D108BD9-81ED-4DB2-BD59-A6C34878D82A}">
                    <a16:rowId xmlns:a16="http://schemas.microsoft.com/office/drawing/2014/main" val="339183898"/>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Black, non-Hispanic</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15.2%</a:t>
                      </a: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9.2%</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1840080110"/>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Other, non-Hispanic</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11.9%</a:t>
                      </a: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18.7%</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2084272750"/>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Hispanic</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10.0%</a:t>
                      </a: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9.8%</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1715239867"/>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2052375298"/>
                  </a:ext>
                </a:extLst>
              </a:tr>
              <a:tr h="173457">
                <a:tc>
                  <a:txBody>
                    <a:bodyPr/>
                    <a:lstStyle/>
                    <a:p>
                      <a:pPr algn="l" fontAlgn="b"/>
                      <a:r>
                        <a:rPr lang="en-US" sz="900" b="0" i="0" u="none" strike="noStrike">
                          <a:solidFill>
                            <a:srgbClr val="000000"/>
                          </a:solidFill>
                          <a:effectLst/>
                          <a:latin typeface="Calibri" panose="020F0502020204030204" pitchFamily="34" charset="0"/>
                        </a:rPr>
                        <a:t>Education</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High school grad or less</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15.1%</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13.9%</a:t>
                      </a:r>
                    </a:p>
                  </a:txBody>
                  <a:tcPr marL="5703" marR="5703" marT="57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extLst>
                  <a:ext uri="{0D108BD9-81ED-4DB2-BD59-A6C34878D82A}">
                    <a16:rowId xmlns:a16="http://schemas.microsoft.com/office/drawing/2014/main" val="3024537225"/>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Some college/trade - Associates Degree</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11.4%</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11.8%</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1276444879"/>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Bachelor’s degree </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8.6%</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11.4%</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494075706"/>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Master’s Degree or higher</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5.8%</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7.6%</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2676667440"/>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640335370"/>
                  </a:ext>
                </a:extLst>
              </a:tr>
              <a:tr h="173457">
                <a:tc>
                  <a:txBody>
                    <a:bodyPr/>
                    <a:lstStyle/>
                    <a:p>
                      <a:pPr algn="l" fontAlgn="b"/>
                      <a:r>
                        <a:rPr lang="en-US" sz="900" b="0" i="0" u="none" strike="noStrike">
                          <a:solidFill>
                            <a:srgbClr val="000000"/>
                          </a:solidFill>
                          <a:effectLst/>
                          <a:latin typeface="Calibri" panose="020F0502020204030204" pitchFamily="34" charset="0"/>
                        </a:rPr>
                        <a:t>Urban/rural (from NHATS 2017 if co-residing with SP)</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Metropolitan</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14.2%</a:t>
                      </a: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12.5%</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FFF00"/>
                    </a:solidFill>
                  </a:tcPr>
                </a:tc>
                <a:extLst>
                  <a:ext uri="{0D108BD9-81ED-4DB2-BD59-A6C34878D82A}">
                    <a16:rowId xmlns:a16="http://schemas.microsoft.com/office/drawing/2014/main" val="252128151"/>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Non-metropolitan</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17.8%</a:t>
                      </a: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18.4%</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FFF00"/>
                    </a:solidFill>
                  </a:tcPr>
                </a:tc>
                <a:extLst>
                  <a:ext uri="{0D108BD9-81ED-4DB2-BD59-A6C34878D82A}">
                    <a16:rowId xmlns:a16="http://schemas.microsoft.com/office/drawing/2014/main" val="708417721"/>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1008682515"/>
                  </a:ext>
                </a:extLst>
              </a:tr>
              <a:tr h="173457">
                <a:tc>
                  <a:txBody>
                    <a:bodyPr/>
                    <a:lstStyle/>
                    <a:p>
                      <a:pPr algn="l" fontAlgn="b"/>
                      <a:r>
                        <a:rPr lang="en-US" sz="900" b="0" i="0" u="none" strike="noStrike">
                          <a:solidFill>
                            <a:srgbClr val="000000"/>
                          </a:solidFill>
                          <a:effectLst/>
                          <a:latin typeface="Calibri" panose="020F0502020204030204" pitchFamily="34" charset="0"/>
                        </a:rPr>
                        <a:t>Household Income</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$0 - $20,000</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17.1%</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16.6%</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4B084"/>
                    </a:solidFill>
                  </a:tcPr>
                </a:tc>
                <a:extLst>
                  <a:ext uri="{0D108BD9-81ED-4DB2-BD59-A6C34878D82A}">
                    <a16:rowId xmlns:a16="http://schemas.microsoft.com/office/drawing/2014/main" val="4044347811"/>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$20,001 - $40,000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13.4%</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16.1%</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extLst>
                  <a:ext uri="{0D108BD9-81ED-4DB2-BD59-A6C34878D82A}">
                    <a16:rowId xmlns:a16="http://schemas.microsoft.com/office/drawing/2014/main" val="225132453"/>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$40,001 - $80,000 </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10.9%</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11.9%</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extLst>
                  <a:ext uri="{0D108BD9-81ED-4DB2-BD59-A6C34878D82A}">
                    <a16:rowId xmlns:a16="http://schemas.microsoft.com/office/drawing/2014/main" val="2619494444"/>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&gt; $80,000 </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5.9%</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7.2%</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extLst>
                  <a:ext uri="{0D108BD9-81ED-4DB2-BD59-A6C34878D82A}">
                    <a16:rowId xmlns:a16="http://schemas.microsoft.com/office/drawing/2014/main" val="2287619003"/>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2088335836"/>
                  </a:ext>
                </a:extLst>
              </a:tr>
              <a:tr h="173457">
                <a:tc>
                  <a:txBody>
                    <a:bodyPr/>
                    <a:lstStyle/>
                    <a:p>
                      <a:pPr algn="l" fontAlgn="b"/>
                      <a:r>
                        <a:rPr lang="en-US" sz="900" b="0" i="0" u="none" strike="noStrike">
                          <a:solidFill>
                            <a:srgbClr val="000000"/>
                          </a:solidFill>
                          <a:effectLst/>
                          <a:latin typeface="Calibri" panose="020F0502020204030204" pitchFamily="34" charset="0"/>
                        </a:rPr>
                        <a:t>Has children under 18</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No</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12.5%</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11.5%</a:t>
                      </a:r>
                    </a:p>
                  </a:txBody>
                  <a:tcPr marL="5703" marR="5703" marT="57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extLst>
                  <a:ext uri="{0D108BD9-81ED-4DB2-BD59-A6C34878D82A}">
                    <a16:rowId xmlns:a16="http://schemas.microsoft.com/office/drawing/2014/main" val="890216837"/>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Yes</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5.8%</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14.2%</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835433832"/>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1197736745"/>
                  </a:ext>
                </a:extLst>
              </a:tr>
              <a:tr h="173457">
                <a:tc>
                  <a:txBody>
                    <a:bodyPr/>
                    <a:lstStyle/>
                    <a:p>
                      <a:pPr algn="l" fontAlgn="b"/>
                      <a:r>
                        <a:rPr lang="en-US" sz="900" b="0" i="0" u="none" strike="noStrike">
                          <a:solidFill>
                            <a:srgbClr val="000000"/>
                          </a:solidFill>
                          <a:effectLst/>
                          <a:latin typeface="Calibri" panose="020F0502020204030204" pitchFamily="34" charset="0"/>
                        </a:rPr>
                        <a:t>Work for pay</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No</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16.0%</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13.9%</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FFF00"/>
                    </a:solidFill>
                  </a:tcPr>
                </a:tc>
                <a:extLst>
                  <a:ext uri="{0D108BD9-81ED-4DB2-BD59-A6C34878D82A}">
                    <a16:rowId xmlns:a16="http://schemas.microsoft.com/office/drawing/2014/main" val="641978603"/>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Yes</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6.2%</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9.7%</a:t>
                      </a:r>
                    </a:p>
                  </a:txBody>
                  <a:tcPr marL="5703" marR="5703" marT="5703"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FFF00"/>
                    </a:solidFill>
                  </a:tcPr>
                </a:tc>
                <a:extLst>
                  <a:ext uri="{0D108BD9-81ED-4DB2-BD59-A6C34878D82A}">
                    <a16:rowId xmlns:a16="http://schemas.microsoft.com/office/drawing/2014/main" val="266132669"/>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458667187"/>
                  </a:ext>
                </a:extLst>
              </a:tr>
              <a:tr h="173457">
                <a:tc>
                  <a:txBody>
                    <a:bodyPr/>
                    <a:lstStyle/>
                    <a:p>
                      <a:pPr algn="l" fontAlgn="b"/>
                      <a:r>
                        <a:rPr lang="en-US" sz="900" b="0" i="0" u="none" strike="noStrike">
                          <a:solidFill>
                            <a:srgbClr val="000000"/>
                          </a:solidFill>
                          <a:effectLst/>
                          <a:latin typeface="Calibri" panose="020F0502020204030204" pitchFamily="34" charset="0"/>
                        </a:rPr>
                        <a:t>Medicaid Status</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Does not have Medicaid</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10.2%</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11.4%</a:t>
                      </a:r>
                    </a:p>
                  </a:txBody>
                  <a:tcPr marL="5703" marR="5703" marT="57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703" marR="5703" marT="5703" marB="0" anchor="b">
                    <a:lnL>
                      <a:noFill/>
                    </a:lnL>
                    <a:lnR>
                      <a:noFill/>
                    </a:lnR>
                    <a:lnT>
                      <a:noFill/>
                    </a:lnT>
                    <a:lnB>
                      <a:noFill/>
                    </a:lnB>
                  </a:tcPr>
                </a:tc>
                <a:extLst>
                  <a:ext uri="{0D108BD9-81ED-4DB2-BD59-A6C34878D82A}">
                    <a16:rowId xmlns:a16="http://schemas.microsoft.com/office/drawing/2014/main" val="1783215009"/>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Has Medicaid (but not Medicare)</a:t>
                      </a:r>
                    </a:p>
                  </a:txBody>
                  <a:tcPr marL="5703" marR="5703" marT="570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14.2%</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16.6%</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3736007843"/>
                  </a:ext>
                </a:extLst>
              </a:tr>
              <a:tr h="173457">
                <a:tc>
                  <a:txBody>
                    <a:bodyPr/>
                    <a:lstStyle/>
                    <a:p>
                      <a:pPr algn="l" fontAlgn="b"/>
                      <a:endParaRPr lang="en-US" sz="9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Has Medicaid and Medicare (Dual eligible)</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23.7%</a:t>
                      </a:r>
                    </a:p>
                  </a:txBody>
                  <a:tcPr marL="5703" marR="5703" marT="5703"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703" marR="5703" marT="5703"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13.8%</a:t>
                      </a:r>
                    </a:p>
                  </a:txBody>
                  <a:tcPr marL="5703" marR="5703" marT="570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703" marR="5703" marT="5703" marB="0" anchor="b">
                    <a:lnL>
                      <a:noFill/>
                    </a:lnL>
                    <a:lnR>
                      <a:noFill/>
                    </a:lnR>
                    <a:lnT>
                      <a:noFill/>
                    </a:lnT>
                    <a:lnB>
                      <a:noFill/>
                    </a:lnB>
                  </a:tcPr>
                </a:tc>
                <a:extLst>
                  <a:ext uri="{0D108BD9-81ED-4DB2-BD59-A6C34878D82A}">
                    <a16:rowId xmlns:a16="http://schemas.microsoft.com/office/drawing/2014/main" val="29539391"/>
                  </a:ext>
                </a:extLst>
              </a:tr>
            </a:tbl>
          </a:graphicData>
        </a:graphic>
      </p:graphicFrame>
      <p:sp>
        <p:nvSpPr>
          <p:cNvPr id="4" name="TextBox 3"/>
          <p:cNvSpPr txBox="1"/>
          <p:nvPr/>
        </p:nvSpPr>
        <p:spPr>
          <a:xfrm>
            <a:off x="112295" y="2751221"/>
            <a:ext cx="2093494" cy="2308324"/>
          </a:xfrm>
          <a:prstGeom prst="rect">
            <a:avLst/>
          </a:prstGeom>
          <a:noFill/>
        </p:spPr>
        <p:txBody>
          <a:bodyPr wrap="square" rtlCol="0">
            <a:spAutoFit/>
          </a:bodyPr>
          <a:lstStyle/>
          <a:p>
            <a:r>
              <a:rPr lang="en-US" b="1" dirty="0" err="1"/>
              <a:t>NSOC</a:t>
            </a:r>
            <a:r>
              <a:rPr lang="en-US" b="1" dirty="0"/>
              <a:t> 2017:</a:t>
            </a:r>
          </a:p>
          <a:p>
            <a:endParaRPr lang="en-US" b="1" dirty="0"/>
          </a:p>
          <a:p>
            <a:r>
              <a:rPr lang="en-US" b="1" dirty="0"/>
              <a:t>Caregiver Depression &amp; Anxiety by CG socio-demographics</a:t>
            </a:r>
          </a:p>
          <a:p>
            <a:endParaRPr lang="en-US" b="1" dirty="0"/>
          </a:p>
          <a:p>
            <a:endParaRPr lang="en-US" b="1" dirty="0"/>
          </a:p>
        </p:txBody>
      </p:sp>
    </p:spTree>
    <p:extLst>
      <p:ext uri="{BB962C8B-B14F-4D97-AF65-F5344CB8AC3E}">
        <p14:creationId xmlns:p14="http://schemas.microsoft.com/office/powerpoint/2010/main" val="3997004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NHATS</a:t>
            </a:r>
            <a:r>
              <a:rPr lang="en-US" dirty="0"/>
              <a:t> / </a:t>
            </a:r>
            <a:r>
              <a:rPr lang="en-US" dirty="0" err="1"/>
              <a:t>NSOC</a:t>
            </a:r>
            <a:r>
              <a:rPr lang="en-US" dirty="0"/>
              <a:t> Key findings</a:t>
            </a:r>
          </a:p>
        </p:txBody>
      </p:sp>
      <p:sp>
        <p:nvSpPr>
          <p:cNvPr id="3" name="Content Placeholder 2"/>
          <p:cNvSpPr>
            <a:spLocks noGrp="1"/>
          </p:cNvSpPr>
          <p:nvPr>
            <p:ph idx="1"/>
          </p:nvPr>
        </p:nvSpPr>
        <p:spPr>
          <a:xfrm>
            <a:off x="312821" y="1227221"/>
            <a:ext cx="11702716" cy="5213684"/>
          </a:xfrm>
        </p:spPr>
        <p:txBody>
          <a:bodyPr>
            <a:normAutofit fontScale="62500" lnSpcReduction="20000"/>
          </a:bodyPr>
          <a:lstStyle/>
          <a:p>
            <a:r>
              <a:rPr lang="en-US" u="sng" dirty="0"/>
              <a:t>High Risk CG sub-groups – Caregiving contextual factors</a:t>
            </a:r>
            <a:endParaRPr lang="en-US" dirty="0"/>
          </a:p>
          <a:p>
            <a:pPr marL="0" indent="0">
              <a:buNone/>
            </a:pPr>
            <a:endParaRPr lang="en-US" dirty="0"/>
          </a:p>
          <a:p>
            <a:pPr lvl="0"/>
            <a:r>
              <a:rPr lang="en-US" dirty="0"/>
              <a:t>CG is </a:t>
            </a:r>
            <a:r>
              <a:rPr lang="en-US" b="1" dirty="0"/>
              <a:t>CR daughter </a:t>
            </a:r>
            <a:r>
              <a:rPr lang="en-US" dirty="0"/>
              <a:t>(work impacts; CG burden; participation restriction; physical health symptoms)</a:t>
            </a:r>
          </a:p>
          <a:p>
            <a:pPr lvl="0"/>
            <a:r>
              <a:rPr lang="en-US" dirty="0"/>
              <a:t>CG is </a:t>
            </a:r>
            <a:r>
              <a:rPr lang="en-US" b="1" dirty="0"/>
              <a:t>CR spouse </a:t>
            </a:r>
            <a:r>
              <a:rPr lang="en-US" dirty="0"/>
              <a:t>(CG burden; psychosocial well-being; physical health symptoms; self-rated health) </a:t>
            </a:r>
          </a:p>
          <a:p>
            <a:pPr lvl="0"/>
            <a:r>
              <a:rPr lang="en-US" dirty="0"/>
              <a:t>CG </a:t>
            </a:r>
            <a:r>
              <a:rPr lang="en-US" b="1" dirty="0"/>
              <a:t>co-resides</a:t>
            </a:r>
            <a:r>
              <a:rPr lang="en-US" dirty="0"/>
              <a:t> with CR (CG burden; depression; anxiety; participation restriction; psychosocial well-being; physical health symptoms; self-rated health) </a:t>
            </a:r>
          </a:p>
          <a:p>
            <a:pPr lvl="0"/>
            <a:r>
              <a:rPr lang="en-US" b="1" dirty="0"/>
              <a:t>40 or more (or 20+) hours per week spent CG </a:t>
            </a:r>
            <a:r>
              <a:rPr lang="en-US" dirty="0"/>
              <a:t>(CG burden; depression; anxiety; sleep problems; participation restriction; psychosocial well-being; physical health symptoms; self-rated health) </a:t>
            </a:r>
          </a:p>
          <a:p>
            <a:pPr lvl="0"/>
            <a:r>
              <a:rPr lang="en-US" b="1" dirty="0"/>
              <a:t>High levels of personal care </a:t>
            </a:r>
            <a:r>
              <a:rPr lang="en-US" dirty="0"/>
              <a:t>(ADL) help (work impacts; CG burden; depression; anxiety; sleep problems; participation restriction; psychosocial well-being; physical health symptoms)</a:t>
            </a:r>
          </a:p>
          <a:p>
            <a:pPr lvl="0"/>
            <a:r>
              <a:rPr lang="en-US" b="1" dirty="0"/>
              <a:t>High levels of mobility help </a:t>
            </a:r>
            <a:r>
              <a:rPr lang="en-US" dirty="0"/>
              <a:t>(work impacts; CG burden; depression; sleep problems; participation restriction; psychosocial well-being; physical health symptoms)</a:t>
            </a:r>
          </a:p>
          <a:p>
            <a:pPr lvl="0"/>
            <a:r>
              <a:rPr lang="en-US" b="1" dirty="0"/>
              <a:t>Helps with medical care </a:t>
            </a:r>
            <a:r>
              <a:rPr lang="en-US" dirty="0"/>
              <a:t>(work impacts; CG burden; depression; anxiety; sleep problems; participation restriction; psychosocial well-being; physical health symptoms; self-rated health - </a:t>
            </a:r>
            <a:r>
              <a:rPr lang="en-US" b="1" dirty="0"/>
              <a:t>ALL</a:t>
            </a:r>
            <a:r>
              <a:rPr lang="en-US" dirty="0"/>
              <a:t>)</a:t>
            </a:r>
          </a:p>
          <a:p>
            <a:pPr lvl="0"/>
            <a:r>
              <a:rPr lang="en-US" b="1" dirty="0"/>
              <a:t>Helps with healthcare interactions </a:t>
            </a:r>
            <a:r>
              <a:rPr lang="en-US" dirty="0"/>
              <a:t>(work impacts; CG burden; sleep problems; participation restriction; physical health symptoms)</a:t>
            </a:r>
          </a:p>
          <a:p>
            <a:endParaRPr lang="en-US" dirty="0"/>
          </a:p>
        </p:txBody>
      </p:sp>
    </p:spTree>
    <p:extLst>
      <p:ext uri="{BB962C8B-B14F-4D97-AF65-F5344CB8AC3E}">
        <p14:creationId xmlns:p14="http://schemas.microsoft.com/office/powerpoint/2010/main" val="387900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0590023"/>
              </p:ext>
            </p:extLst>
          </p:nvPr>
        </p:nvGraphicFramePr>
        <p:xfrm>
          <a:off x="2229852" y="16"/>
          <a:ext cx="9881936" cy="6770191"/>
        </p:xfrm>
        <a:graphic>
          <a:graphicData uri="http://schemas.openxmlformats.org/drawingml/2006/table">
            <a:tbl>
              <a:tblPr/>
              <a:tblGrid>
                <a:gridCol w="4276951">
                  <a:extLst>
                    <a:ext uri="{9D8B030D-6E8A-4147-A177-3AD203B41FA5}">
                      <a16:colId xmlns:a16="http://schemas.microsoft.com/office/drawing/2014/main" val="2413435002"/>
                    </a:ext>
                  </a:extLst>
                </a:gridCol>
                <a:gridCol w="1722551">
                  <a:extLst>
                    <a:ext uri="{9D8B030D-6E8A-4147-A177-3AD203B41FA5}">
                      <a16:colId xmlns:a16="http://schemas.microsoft.com/office/drawing/2014/main" val="3574925723"/>
                    </a:ext>
                  </a:extLst>
                </a:gridCol>
                <a:gridCol w="997385">
                  <a:extLst>
                    <a:ext uri="{9D8B030D-6E8A-4147-A177-3AD203B41FA5}">
                      <a16:colId xmlns:a16="http://schemas.microsoft.com/office/drawing/2014/main" val="3600218877"/>
                    </a:ext>
                  </a:extLst>
                </a:gridCol>
                <a:gridCol w="910363">
                  <a:extLst>
                    <a:ext uri="{9D8B030D-6E8A-4147-A177-3AD203B41FA5}">
                      <a16:colId xmlns:a16="http://schemas.microsoft.com/office/drawing/2014/main" val="3507494465"/>
                    </a:ext>
                  </a:extLst>
                </a:gridCol>
                <a:gridCol w="910363">
                  <a:extLst>
                    <a:ext uri="{9D8B030D-6E8A-4147-A177-3AD203B41FA5}">
                      <a16:colId xmlns:a16="http://schemas.microsoft.com/office/drawing/2014/main" val="1008456872"/>
                    </a:ext>
                  </a:extLst>
                </a:gridCol>
                <a:gridCol w="1064323">
                  <a:extLst>
                    <a:ext uri="{9D8B030D-6E8A-4147-A177-3AD203B41FA5}">
                      <a16:colId xmlns:a16="http://schemas.microsoft.com/office/drawing/2014/main" val="2893350002"/>
                    </a:ext>
                  </a:extLst>
                </a:gridCol>
              </a:tblGrid>
              <a:tr h="157351">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gridSpan="3">
                  <a:txBody>
                    <a:bodyPr/>
                    <a:lstStyle/>
                    <a:p>
                      <a:pPr algn="ctr" fontAlgn="b"/>
                      <a:r>
                        <a:rPr lang="en-US" sz="900" b="1" i="0" u="sng" strike="noStrike" dirty="0">
                          <a:solidFill>
                            <a:srgbClr val="000000"/>
                          </a:solidFill>
                          <a:effectLst/>
                          <a:latin typeface="Calibri" panose="020F0502020204030204" pitchFamily="34" charset="0"/>
                        </a:rPr>
                        <a:t>CG Participation restriction</a:t>
                      </a:r>
                    </a:p>
                  </a:txBody>
                  <a:tcPr marL="5007" marR="5007" marT="500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1"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399348960"/>
                  </a:ext>
                </a:extLst>
              </a:tr>
              <a:tr h="283016">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r" fontAlgn="b"/>
                      <a:r>
                        <a:rPr lang="en-US" sz="900" b="1" i="0" u="sng" strike="noStrike" dirty="0">
                          <a:solidFill>
                            <a:srgbClr val="2A2A2A"/>
                          </a:solidFill>
                          <a:effectLst/>
                          <a:latin typeface="Calibri" panose="020F0502020204030204" pitchFamily="34" charset="0"/>
                        </a:rPr>
                        <a:t>0 activities</a:t>
                      </a:r>
                    </a:p>
                  </a:txBody>
                  <a:tcPr marL="5007" marR="5007" marT="5007" marB="0" anchor="b">
                    <a:lnL>
                      <a:noFill/>
                    </a:lnL>
                    <a:lnR>
                      <a:noFill/>
                    </a:lnR>
                    <a:lnT>
                      <a:noFill/>
                    </a:lnT>
                    <a:lnB>
                      <a:noFill/>
                    </a:lnB>
                  </a:tcPr>
                </a:tc>
                <a:tc>
                  <a:txBody>
                    <a:bodyPr/>
                    <a:lstStyle/>
                    <a:p>
                      <a:pPr algn="r" fontAlgn="b"/>
                      <a:r>
                        <a:rPr lang="en-US" sz="900" b="1" i="0" u="sng" strike="noStrike" dirty="0">
                          <a:solidFill>
                            <a:srgbClr val="2A2A2A"/>
                          </a:solidFill>
                          <a:effectLst/>
                          <a:latin typeface="Calibri" panose="020F0502020204030204" pitchFamily="34" charset="0"/>
                        </a:rPr>
                        <a:t>1 activity</a:t>
                      </a:r>
                    </a:p>
                  </a:txBody>
                  <a:tcPr marL="5007" marR="5007" marT="5007" marB="0" anchor="b">
                    <a:lnL>
                      <a:noFill/>
                    </a:lnL>
                    <a:lnR>
                      <a:noFill/>
                    </a:lnR>
                    <a:lnT>
                      <a:noFill/>
                    </a:lnT>
                    <a:lnB>
                      <a:noFill/>
                    </a:lnB>
                  </a:tcPr>
                </a:tc>
                <a:tc>
                  <a:txBody>
                    <a:bodyPr/>
                    <a:lstStyle/>
                    <a:p>
                      <a:pPr algn="r" fontAlgn="b"/>
                      <a:r>
                        <a:rPr lang="en-US" sz="900" b="1" i="0" u="sng" strike="noStrike" dirty="0">
                          <a:solidFill>
                            <a:srgbClr val="2A2A2A"/>
                          </a:solidFill>
                          <a:effectLst/>
                          <a:latin typeface="Calibri" panose="020F0502020204030204" pitchFamily="34" charset="0"/>
                        </a:rPr>
                        <a:t>2 or more activities</a:t>
                      </a:r>
                    </a:p>
                  </a:txBody>
                  <a:tcPr marL="5007" marR="5007" marT="5007" marB="0" anchor="b">
                    <a:lnL>
                      <a:noFill/>
                    </a:lnL>
                    <a:lnR>
                      <a:noFill/>
                    </a:lnR>
                    <a:lnT>
                      <a:noFill/>
                    </a:lnT>
                    <a:lnB>
                      <a:noFill/>
                    </a:lnB>
                  </a:tcPr>
                </a:tc>
                <a:tc>
                  <a:txBody>
                    <a:bodyPr/>
                    <a:lstStyle/>
                    <a:p>
                      <a:pPr algn="l" fontAlgn="b"/>
                      <a:endParaRPr lang="en-US" sz="900" b="1" i="0" u="sng" strike="noStrike" dirty="0">
                        <a:solidFill>
                          <a:srgbClr val="2A2A2A"/>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2791999049"/>
                  </a:ext>
                </a:extLst>
              </a:tr>
              <a:tr h="157351">
                <a:tc>
                  <a:txBody>
                    <a:bodyPr/>
                    <a:lstStyle/>
                    <a:p>
                      <a:pPr algn="l" fontAlgn="b"/>
                      <a:r>
                        <a:rPr lang="en-US" sz="900" b="1" i="0" u="none" strike="noStrike">
                          <a:solidFill>
                            <a:srgbClr val="000000"/>
                          </a:solidFill>
                          <a:effectLst/>
                          <a:latin typeface="Calibri" panose="020F0502020204030204" pitchFamily="34" charset="0"/>
                        </a:rPr>
                        <a:t>Overall</a:t>
                      </a:r>
                    </a:p>
                  </a:txBody>
                  <a:tcPr marL="5007" marR="5007" marT="5007"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r" fontAlgn="b"/>
                      <a:r>
                        <a:rPr lang="en-US" sz="900" b="0" i="0" u="none" strike="noStrike" dirty="0">
                          <a:solidFill>
                            <a:srgbClr val="2A2A2A"/>
                          </a:solidFill>
                          <a:effectLst/>
                          <a:latin typeface="Calibri" panose="020F0502020204030204" pitchFamily="34" charset="0"/>
                        </a:rPr>
                        <a:t>51.7%</a:t>
                      </a:r>
                    </a:p>
                  </a:txBody>
                  <a:tcPr marL="5007" marR="5007" marT="5007" marB="0" anchor="b">
                    <a:lnL>
                      <a:noFill/>
                    </a:lnL>
                    <a:lnR>
                      <a:noFill/>
                    </a:lnR>
                    <a:lnT>
                      <a:noFill/>
                    </a:lnT>
                    <a:lnB>
                      <a:noFill/>
                    </a:lnB>
                  </a:tcPr>
                </a:tc>
                <a:tc>
                  <a:txBody>
                    <a:bodyPr/>
                    <a:lstStyle/>
                    <a:p>
                      <a:pPr algn="r" fontAlgn="b"/>
                      <a:r>
                        <a:rPr lang="en-US" sz="900" b="1" i="0" u="none" strike="noStrike" dirty="0">
                          <a:solidFill>
                            <a:srgbClr val="2A2A2A"/>
                          </a:solidFill>
                          <a:effectLst/>
                          <a:latin typeface="Calibri" panose="020F0502020204030204" pitchFamily="34" charset="0"/>
                        </a:rPr>
                        <a:t>36.9%</a:t>
                      </a:r>
                    </a:p>
                  </a:txBody>
                  <a:tcPr marL="5007" marR="5007" marT="5007" marB="0" anchor="b">
                    <a:lnL>
                      <a:noFill/>
                    </a:lnL>
                    <a:lnR>
                      <a:noFill/>
                    </a:lnR>
                    <a:lnT>
                      <a:noFill/>
                    </a:lnT>
                    <a:lnB>
                      <a:noFill/>
                    </a:lnB>
                  </a:tcPr>
                </a:tc>
                <a:tc>
                  <a:txBody>
                    <a:bodyPr/>
                    <a:lstStyle/>
                    <a:p>
                      <a:pPr algn="r" fontAlgn="b"/>
                      <a:r>
                        <a:rPr lang="en-US" sz="900" b="1" i="0" u="none" strike="noStrike" dirty="0">
                          <a:solidFill>
                            <a:srgbClr val="2A2A2A"/>
                          </a:solidFill>
                          <a:effectLst/>
                          <a:latin typeface="Calibri" panose="020F0502020204030204" pitchFamily="34" charset="0"/>
                        </a:rPr>
                        <a:t>11.5%</a:t>
                      </a:r>
                    </a:p>
                  </a:txBody>
                  <a:tcPr marL="5007" marR="5007" marT="5007" marB="0" anchor="b">
                    <a:lnL>
                      <a:noFill/>
                    </a:lnL>
                    <a:lnR>
                      <a:noFill/>
                    </a:lnR>
                    <a:lnT>
                      <a:noFill/>
                    </a:lnT>
                    <a:lnB>
                      <a:noFill/>
                    </a:lnB>
                  </a:tcPr>
                </a:tc>
                <a:tc>
                  <a:txBody>
                    <a:bodyPr/>
                    <a:lstStyle/>
                    <a:p>
                      <a:pPr algn="ctr" fontAlgn="b"/>
                      <a:endParaRPr lang="en-US" sz="900" b="0" i="0" u="none" strike="noStrike" dirty="0">
                        <a:solidFill>
                          <a:srgbClr val="2A2A2A"/>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1974684932"/>
                  </a:ext>
                </a:extLst>
              </a:tr>
              <a:tr h="157351">
                <a:tc>
                  <a:txBody>
                    <a:bodyPr/>
                    <a:lstStyle/>
                    <a:p>
                      <a:pPr algn="l" fontAlgn="b"/>
                      <a:endParaRPr lang="en-US" sz="900" b="1"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2211963959"/>
                  </a:ext>
                </a:extLst>
              </a:tr>
              <a:tr h="157351">
                <a:tc>
                  <a:txBody>
                    <a:bodyPr/>
                    <a:lstStyle/>
                    <a:p>
                      <a:pPr algn="l" fontAlgn="b"/>
                      <a:r>
                        <a:rPr lang="en-US" sz="900" b="0" i="0" u="none" strike="noStrike">
                          <a:solidFill>
                            <a:srgbClr val="000000"/>
                          </a:solidFill>
                          <a:effectLst/>
                          <a:latin typeface="Calibri" panose="020F0502020204030204" pitchFamily="34" charset="0"/>
                        </a:rPr>
                        <a:t>Relationship</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Spouse</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48.4%</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39.2%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12.4%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1132989023"/>
                  </a:ext>
                </a:extLst>
              </a:tr>
              <a:tr h="283016">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Daughter, Daughter-in-law, Step-daughter</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49.7%</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33.2%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17.0%</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895692565"/>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Son, Son-in-law, Step-son</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59.1%</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32.8%</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8.1%</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2542613660"/>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Other</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41.8%</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7.0%</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624580637"/>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3936227822"/>
                  </a:ext>
                </a:extLst>
              </a:tr>
              <a:tr h="149859">
                <a:tc>
                  <a:txBody>
                    <a:bodyPr/>
                    <a:lstStyle/>
                    <a:p>
                      <a:pPr algn="l" fontAlgn="b"/>
                      <a:r>
                        <a:rPr lang="en-US" sz="900" b="0" i="0" u="none" strike="noStrike">
                          <a:solidFill>
                            <a:srgbClr val="000000"/>
                          </a:solidFill>
                          <a:effectLst/>
                          <a:latin typeface="Calibri" panose="020F0502020204030204" pitchFamily="34" charset="0"/>
                        </a:rPr>
                        <a:t>OP lives with SP</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No</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45.6%</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44.6%</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9.7%</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808464816"/>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55.0%</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31.8%</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13.3%</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000651652"/>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1418416093"/>
                  </a:ext>
                </a:extLst>
              </a:tr>
              <a:tr h="149859">
                <a:tc>
                  <a:txBody>
                    <a:bodyPr/>
                    <a:lstStyle/>
                    <a:p>
                      <a:pPr algn="l" fontAlgn="b"/>
                      <a:r>
                        <a:rPr lang="en-US" sz="900" b="0" i="0" u="none" strike="noStrike">
                          <a:solidFill>
                            <a:srgbClr val="000000"/>
                          </a:solidFill>
                          <a:effectLst/>
                          <a:latin typeface="Calibri" panose="020F0502020204030204" pitchFamily="34" charset="0"/>
                        </a:rPr>
                        <a:t>SP has paid helper</a:t>
                      </a:r>
                    </a:p>
                  </a:txBody>
                  <a:tcPr marL="5007" marR="5007" marT="5007"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No</a:t>
                      </a:r>
                    </a:p>
                  </a:txBody>
                  <a:tcPr marL="5007" marR="5007" marT="5007"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51.8%</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36.6%</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11.6%</a:t>
                      </a:r>
                    </a:p>
                  </a:txBody>
                  <a:tcPr marL="5007" marR="5007" marT="5007"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007" marR="5007" marT="5007" marB="0" anchor="b">
                    <a:lnL>
                      <a:noFill/>
                    </a:lnL>
                    <a:lnR>
                      <a:noFill/>
                    </a:lnR>
                    <a:lnT>
                      <a:noFill/>
                    </a:lnT>
                    <a:lnB>
                      <a:noFill/>
                    </a:lnB>
                  </a:tcPr>
                </a:tc>
                <a:extLst>
                  <a:ext uri="{0D108BD9-81ED-4DB2-BD59-A6C34878D82A}">
                    <a16:rowId xmlns:a16="http://schemas.microsoft.com/office/drawing/2014/main" val="2626782207"/>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51.5%</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42.2%</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6.4%</a:t>
                      </a: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2022046005"/>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3559559993"/>
                  </a:ext>
                </a:extLst>
              </a:tr>
              <a:tr h="149859">
                <a:tc>
                  <a:txBody>
                    <a:bodyPr/>
                    <a:lstStyle/>
                    <a:p>
                      <a:pPr algn="l" fontAlgn="b"/>
                      <a:r>
                        <a:rPr lang="en-US" sz="900" b="0" i="0" u="none" strike="noStrike">
                          <a:solidFill>
                            <a:srgbClr val="000000"/>
                          </a:solidFill>
                          <a:effectLst/>
                          <a:latin typeface="Calibri" panose="020F0502020204030204" pitchFamily="34" charset="0"/>
                        </a:rPr>
                        <a:t>Hours of help per week</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0-9</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51.3%</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42.3%</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6.4%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191401549"/>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10-19</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52.4%</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32.9%</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14.7%</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2754230405"/>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20-39</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55.5%</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29.4%</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15.1%</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2867201364"/>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40+</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43.5%</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24.2%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32.4%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159479505"/>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2952908374"/>
                  </a:ext>
                </a:extLst>
              </a:tr>
              <a:tr h="149859">
                <a:tc>
                  <a:txBody>
                    <a:bodyPr/>
                    <a:lstStyle/>
                    <a:p>
                      <a:pPr algn="l" fontAlgn="b"/>
                      <a:r>
                        <a:rPr lang="en-US" sz="900" b="0" i="0" u="none" strike="noStrike">
                          <a:solidFill>
                            <a:srgbClr val="000000"/>
                          </a:solidFill>
                          <a:effectLst/>
                          <a:latin typeface="Calibri" panose="020F0502020204030204" pitchFamily="34" charset="0"/>
                        </a:rPr>
                        <a:t>Duration of help</a:t>
                      </a: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 year or less</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51.1%</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35.8%</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13.2%</a:t>
                      </a:r>
                    </a:p>
                  </a:txBody>
                  <a:tcPr marL="5007" marR="5007" marT="5007"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NS</a:t>
                      </a:r>
                    </a:p>
                  </a:txBody>
                  <a:tcPr marL="5007" marR="5007" marT="5007" marB="0" anchor="b">
                    <a:lnL>
                      <a:noFill/>
                    </a:lnL>
                    <a:lnR>
                      <a:noFill/>
                    </a:lnR>
                    <a:lnT>
                      <a:noFill/>
                    </a:lnT>
                    <a:lnB>
                      <a:noFill/>
                    </a:lnB>
                  </a:tcPr>
                </a:tc>
                <a:extLst>
                  <a:ext uri="{0D108BD9-81ED-4DB2-BD59-A6C34878D82A}">
                    <a16:rowId xmlns:a16="http://schemas.microsoft.com/office/drawing/2014/main" val="2156388639"/>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2-4 years</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52.9%</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37.5%</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9.5%</a:t>
                      </a: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3850016779"/>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5-10 years</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50.0%</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39.7%</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10.4%</a:t>
                      </a: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4051927791"/>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more than 10 years</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54.5%</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33.4%</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12.1%</a:t>
                      </a: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880474301"/>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3614588986"/>
                  </a:ext>
                </a:extLst>
              </a:tr>
              <a:tr h="149859">
                <a:tc>
                  <a:txBody>
                    <a:bodyPr/>
                    <a:lstStyle/>
                    <a:p>
                      <a:pPr algn="l" fontAlgn="b"/>
                      <a:r>
                        <a:rPr lang="en-US" sz="900" b="0" i="0" u="none" strike="noStrike">
                          <a:solidFill>
                            <a:srgbClr val="000000"/>
                          </a:solidFill>
                          <a:effectLst/>
                          <a:latin typeface="Calibri" panose="020F0502020204030204" pitchFamily="34" charset="0"/>
                        </a:rPr>
                        <a:t>Dementia</a:t>
                      </a:r>
                    </a:p>
                  </a:txBody>
                  <a:tcPr marL="5007" marR="5007" marT="5007"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Probable</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51.5%</a:t>
                      </a:r>
                    </a:p>
                  </a:txBody>
                  <a:tcPr marL="5007" marR="5007" marT="5007"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30.5%</a:t>
                      </a:r>
                    </a:p>
                  </a:txBody>
                  <a:tcPr marL="5007" marR="5007" marT="5007"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18.0%</a:t>
                      </a:r>
                    </a:p>
                  </a:txBody>
                  <a:tcPr marL="5007" marR="5007" marT="5007"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FFF00"/>
                    </a:solidFill>
                  </a:tcPr>
                </a:tc>
                <a:extLst>
                  <a:ext uri="{0D108BD9-81ED-4DB2-BD59-A6C34878D82A}">
                    <a16:rowId xmlns:a16="http://schemas.microsoft.com/office/drawing/2014/main" val="4276384592"/>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Possible</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55.0%</a:t>
                      </a:r>
                    </a:p>
                  </a:txBody>
                  <a:tcPr marL="5007" marR="5007" marT="5007"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35.1%</a:t>
                      </a:r>
                    </a:p>
                  </a:txBody>
                  <a:tcPr marL="5007" marR="5007" marT="5007"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9.9%</a:t>
                      </a:r>
                    </a:p>
                  </a:txBody>
                  <a:tcPr marL="5007" marR="5007" marT="5007"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FFF00"/>
                    </a:solidFill>
                  </a:tcPr>
                </a:tc>
                <a:extLst>
                  <a:ext uri="{0D108BD9-81ED-4DB2-BD59-A6C34878D82A}">
                    <a16:rowId xmlns:a16="http://schemas.microsoft.com/office/drawing/2014/main" val="298108612"/>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No Dementia</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51.1%</a:t>
                      </a:r>
                    </a:p>
                  </a:txBody>
                  <a:tcPr marL="5007" marR="5007" marT="5007"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38.9%</a:t>
                      </a:r>
                    </a:p>
                  </a:txBody>
                  <a:tcPr marL="5007" marR="5007" marT="5007"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10.1%</a:t>
                      </a:r>
                    </a:p>
                  </a:txBody>
                  <a:tcPr marL="5007" marR="5007" marT="5007" marB="0" anchor="b">
                    <a:lnL>
                      <a:noFill/>
                    </a:lnL>
                    <a:lnR>
                      <a:noFill/>
                    </a:lnR>
                    <a:lnT>
                      <a:noFill/>
                    </a:lnT>
                    <a:lnB>
                      <a:noFill/>
                    </a:lnB>
                    <a:solidFill>
                      <a:srgbClr val="FFFF0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FFF00"/>
                    </a:solidFill>
                  </a:tcPr>
                </a:tc>
                <a:extLst>
                  <a:ext uri="{0D108BD9-81ED-4DB2-BD59-A6C34878D82A}">
                    <a16:rowId xmlns:a16="http://schemas.microsoft.com/office/drawing/2014/main" val="2158226612"/>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2098526387"/>
                  </a:ext>
                </a:extLst>
              </a:tr>
              <a:tr h="149859">
                <a:tc>
                  <a:txBody>
                    <a:bodyPr/>
                    <a:lstStyle/>
                    <a:p>
                      <a:pPr algn="l" fontAlgn="b"/>
                      <a:r>
                        <a:rPr lang="en-US" sz="900" b="0" i="0" u="none" strike="noStrike">
                          <a:solidFill>
                            <a:srgbClr val="000000"/>
                          </a:solidFill>
                          <a:effectLst/>
                          <a:latin typeface="Calibri" panose="020F0502020204030204" pitchFamily="34" charset="0"/>
                        </a:rPr>
                        <a:t>Often provide help with personal care</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Never</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52.2%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43.2%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4.7%</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2199699653"/>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Some</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52.1%</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34.6%</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13.4%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931461389"/>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Most</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49.2%</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23.0%</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27.8%</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574032955"/>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1189877610"/>
                  </a:ext>
                </a:extLst>
              </a:tr>
              <a:tr h="149859">
                <a:tc>
                  <a:txBody>
                    <a:bodyPr/>
                    <a:lstStyle/>
                    <a:p>
                      <a:pPr algn="l" fontAlgn="b"/>
                      <a:r>
                        <a:rPr lang="en-US" sz="900" b="0" i="0" u="none" strike="noStrike">
                          <a:solidFill>
                            <a:srgbClr val="000000"/>
                          </a:solidFill>
                          <a:effectLst/>
                          <a:latin typeface="Calibri" panose="020F0502020204030204" pitchFamily="34" charset="0"/>
                        </a:rPr>
                        <a:t>Often provide help getting around home</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Never</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53.7%</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42.3%</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4.1%</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622250964"/>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Some</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51.1%</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37.7%</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11.2%</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646412310"/>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Most</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50.6%</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28.0%</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21.4%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1164816144"/>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2603991974"/>
                  </a:ext>
                </a:extLst>
              </a:tr>
              <a:tr h="149859">
                <a:tc>
                  <a:txBody>
                    <a:bodyPr/>
                    <a:lstStyle/>
                    <a:p>
                      <a:pPr algn="l" fontAlgn="b"/>
                      <a:r>
                        <a:rPr lang="en-US" sz="900" b="0" i="0" u="none" strike="noStrike">
                          <a:solidFill>
                            <a:srgbClr val="000000"/>
                          </a:solidFill>
                          <a:effectLst/>
                          <a:latin typeface="Calibri" panose="020F0502020204030204" pitchFamily="34" charset="0"/>
                        </a:rPr>
                        <a:t>Help with medical care </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None</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55.6%</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39.9%</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984206049"/>
                  </a:ext>
                </a:extLst>
              </a:tr>
              <a:tr h="149859">
                <a:tc>
                  <a:txBody>
                    <a:bodyPr/>
                    <a:lstStyle/>
                    <a:p>
                      <a:pPr algn="l" fontAlgn="b"/>
                      <a:r>
                        <a:rPr lang="en-US" sz="900" b="0" i="0" u="none" strike="noStrike">
                          <a:solidFill>
                            <a:srgbClr val="000000"/>
                          </a:solidFill>
                          <a:effectLst/>
                          <a:latin typeface="Calibri" panose="020F0502020204030204" pitchFamily="34" charset="0"/>
                        </a:rPr>
                        <a:t>(medications, injections, medical tasks, exercises, special diet, teeth, feet, wounds)</a:t>
                      </a:r>
                    </a:p>
                  </a:txBody>
                  <a:tcPr marL="5007" marR="5007" marT="5007"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Any</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49.6%</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35.3%</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15.1%</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1884998533"/>
                  </a:ext>
                </a:extLst>
              </a:tr>
              <a:tr h="149859">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tcPr>
                </a:tc>
                <a:extLst>
                  <a:ext uri="{0D108BD9-81ED-4DB2-BD59-A6C34878D82A}">
                    <a16:rowId xmlns:a16="http://schemas.microsoft.com/office/drawing/2014/main" val="4213480800"/>
                  </a:ext>
                </a:extLst>
              </a:tr>
              <a:tr h="149859">
                <a:tc>
                  <a:txBody>
                    <a:bodyPr/>
                    <a:lstStyle/>
                    <a:p>
                      <a:pPr algn="l" fontAlgn="b"/>
                      <a:r>
                        <a:rPr lang="en-US" sz="900" b="0" i="0" u="none" strike="noStrike">
                          <a:solidFill>
                            <a:srgbClr val="000000"/>
                          </a:solidFill>
                          <a:effectLst/>
                          <a:latin typeface="Calibri" panose="020F0502020204030204" pitchFamily="34" charset="0"/>
                        </a:rPr>
                        <a:t>Help with healthcare interactions </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None</a:t>
                      </a:r>
                    </a:p>
                  </a:txBody>
                  <a:tcPr marL="5007" marR="5007" marT="500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55.3%</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40.3%</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4.4%</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582730038"/>
                  </a:ext>
                </a:extLst>
              </a:tr>
              <a:tr h="329690">
                <a:tc>
                  <a:txBody>
                    <a:bodyPr/>
                    <a:lstStyle/>
                    <a:p>
                      <a:pPr algn="l" fontAlgn="b"/>
                      <a:r>
                        <a:rPr lang="en-US" sz="900" b="0" i="0" u="none" strike="noStrike" dirty="0">
                          <a:solidFill>
                            <a:srgbClr val="000000"/>
                          </a:solidFill>
                          <a:effectLst/>
                          <a:latin typeface="Calibri" panose="020F0502020204030204" pitchFamily="34" charset="0"/>
                        </a:rPr>
                        <a:t>(medical appointments, speak to medical provider, health insurance/prescription plan, handle health insurance matters)</a:t>
                      </a:r>
                    </a:p>
                  </a:txBody>
                  <a:tcPr marL="5007" marR="5007" marT="5007"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Any</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49.4%</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34.8%</a:t>
                      </a:r>
                    </a:p>
                  </a:txBody>
                  <a:tcPr marL="5007" marR="5007" marT="5007"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15.9%</a:t>
                      </a:r>
                    </a:p>
                  </a:txBody>
                  <a:tcPr marL="5007" marR="5007" marT="5007"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07" marR="5007" marT="5007" marB="0" anchor="b">
                    <a:lnL>
                      <a:noFill/>
                    </a:lnL>
                    <a:lnR>
                      <a:noFill/>
                    </a:lnR>
                    <a:lnT>
                      <a:noFill/>
                    </a:lnT>
                    <a:lnB>
                      <a:noFill/>
                    </a:lnB>
                    <a:solidFill>
                      <a:srgbClr val="F4B084"/>
                    </a:solidFill>
                  </a:tcPr>
                </a:tc>
                <a:extLst>
                  <a:ext uri="{0D108BD9-81ED-4DB2-BD59-A6C34878D82A}">
                    <a16:rowId xmlns:a16="http://schemas.microsoft.com/office/drawing/2014/main" val="3883769726"/>
                  </a:ext>
                </a:extLst>
              </a:tr>
            </a:tbl>
          </a:graphicData>
        </a:graphic>
      </p:graphicFrame>
      <p:sp>
        <p:nvSpPr>
          <p:cNvPr id="3" name="TextBox 2"/>
          <p:cNvSpPr txBox="1"/>
          <p:nvPr/>
        </p:nvSpPr>
        <p:spPr>
          <a:xfrm>
            <a:off x="88233" y="2422358"/>
            <a:ext cx="1997242" cy="2585323"/>
          </a:xfrm>
          <a:prstGeom prst="rect">
            <a:avLst/>
          </a:prstGeom>
          <a:noFill/>
        </p:spPr>
        <p:txBody>
          <a:bodyPr wrap="square" rtlCol="0">
            <a:spAutoFit/>
          </a:bodyPr>
          <a:lstStyle/>
          <a:p>
            <a:r>
              <a:rPr lang="en-US" b="1" dirty="0" err="1"/>
              <a:t>NSOC</a:t>
            </a:r>
            <a:r>
              <a:rPr lang="en-US" b="1" dirty="0"/>
              <a:t> 2017:</a:t>
            </a:r>
          </a:p>
          <a:p>
            <a:endParaRPr lang="en-US" b="1" dirty="0"/>
          </a:p>
          <a:p>
            <a:r>
              <a:rPr lang="en-US" b="1" dirty="0"/>
              <a:t>Caregiver participation restriction by caregiving context variables</a:t>
            </a:r>
          </a:p>
          <a:p>
            <a:endParaRPr lang="en-US" b="1" dirty="0"/>
          </a:p>
          <a:p>
            <a:endParaRPr lang="en-US" b="1" dirty="0"/>
          </a:p>
        </p:txBody>
      </p:sp>
    </p:spTree>
    <p:extLst>
      <p:ext uri="{BB962C8B-B14F-4D97-AF65-F5344CB8AC3E}">
        <p14:creationId xmlns:p14="http://schemas.microsoft.com/office/powerpoint/2010/main" val="1525393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NHATS</a:t>
            </a:r>
            <a:r>
              <a:rPr lang="en-US" dirty="0"/>
              <a:t> / </a:t>
            </a:r>
            <a:r>
              <a:rPr lang="en-US" dirty="0" err="1"/>
              <a:t>NSOC</a:t>
            </a:r>
            <a:r>
              <a:rPr lang="en-US" dirty="0"/>
              <a:t> Key findings</a:t>
            </a:r>
          </a:p>
        </p:txBody>
      </p:sp>
      <p:sp>
        <p:nvSpPr>
          <p:cNvPr id="3" name="Content Placeholder 2"/>
          <p:cNvSpPr>
            <a:spLocks noGrp="1"/>
          </p:cNvSpPr>
          <p:nvPr>
            <p:ph idx="1"/>
          </p:nvPr>
        </p:nvSpPr>
        <p:spPr>
          <a:xfrm>
            <a:off x="328863" y="1171074"/>
            <a:ext cx="11542295" cy="5269831"/>
          </a:xfrm>
        </p:spPr>
        <p:txBody>
          <a:bodyPr>
            <a:normAutofit fontScale="70000" lnSpcReduction="20000"/>
          </a:bodyPr>
          <a:lstStyle/>
          <a:p>
            <a:pPr marL="0" indent="0">
              <a:buNone/>
            </a:pPr>
            <a:r>
              <a:rPr lang="en-US" u="sng" dirty="0"/>
              <a:t>(3) How do caregiving context and caregiver health and </a:t>
            </a:r>
            <a:r>
              <a:rPr lang="en-US" u="sng" dirty="0" err="1"/>
              <a:t>QOL</a:t>
            </a:r>
            <a:r>
              <a:rPr lang="en-US" u="sng" dirty="0"/>
              <a:t> outcomes impact their ability to provide quality care and potentially reduce or mitigate </a:t>
            </a:r>
            <a:r>
              <a:rPr lang="en-US" u="sng" dirty="0" err="1"/>
              <a:t>PWD</a:t>
            </a:r>
            <a:r>
              <a:rPr lang="en-US" u="sng" dirty="0"/>
              <a:t> negative outcomes.</a:t>
            </a:r>
            <a:endParaRPr lang="en-US" dirty="0"/>
          </a:p>
          <a:p>
            <a:pPr marL="0" indent="0">
              <a:buNone/>
            </a:pPr>
            <a:endParaRPr lang="en-US" dirty="0"/>
          </a:p>
          <a:p>
            <a:pPr marL="0" indent="0">
              <a:buNone/>
            </a:pPr>
            <a:r>
              <a:rPr lang="en-US" u="sng" dirty="0"/>
              <a:t>Caregiving </a:t>
            </a:r>
            <a:r>
              <a:rPr lang="en-US" b="1" u="sng" dirty="0"/>
              <a:t>contextual factors </a:t>
            </a:r>
            <a:r>
              <a:rPr lang="en-US" b="1" i="1" u="sng" dirty="0"/>
              <a:t>associated</a:t>
            </a:r>
            <a:r>
              <a:rPr lang="en-US" u="sng" dirty="0"/>
              <a:t> with poor CR outcomes</a:t>
            </a:r>
            <a:endParaRPr lang="en-US" dirty="0"/>
          </a:p>
          <a:p>
            <a:pPr marL="0" indent="0">
              <a:buNone/>
            </a:pPr>
            <a:endParaRPr lang="en-US" dirty="0"/>
          </a:p>
          <a:p>
            <a:pPr lvl="0"/>
            <a:r>
              <a:rPr lang="en-US" dirty="0"/>
              <a:t>CG is CR </a:t>
            </a:r>
            <a:r>
              <a:rPr lang="en-US" b="1" dirty="0"/>
              <a:t>daughter</a:t>
            </a:r>
            <a:r>
              <a:rPr lang="en-US" dirty="0"/>
              <a:t> (Adverse consequences / unmet needs)</a:t>
            </a:r>
          </a:p>
          <a:p>
            <a:pPr lvl="0"/>
            <a:r>
              <a:rPr lang="en-US" b="1" dirty="0"/>
              <a:t>40 or more (or 20+) hours per week spent CG</a:t>
            </a:r>
            <a:r>
              <a:rPr lang="en-US" dirty="0"/>
              <a:t> (Adverse consequences / unmet needs;  depression)</a:t>
            </a:r>
          </a:p>
          <a:p>
            <a:pPr lvl="0"/>
            <a:r>
              <a:rPr lang="en-US" b="1" dirty="0"/>
              <a:t>High levels of personal care</a:t>
            </a:r>
            <a:r>
              <a:rPr lang="en-US" dirty="0"/>
              <a:t> (ADL) help (adverse consequences / unmet needs; hospital stays; falls; depression; psychosocial well-being)</a:t>
            </a:r>
          </a:p>
          <a:p>
            <a:pPr lvl="0"/>
            <a:r>
              <a:rPr lang="en-US" b="1" dirty="0"/>
              <a:t>High levels of mobility help</a:t>
            </a:r>
            <a:r>
              <a:rPr lang="en-US" dirty="0"/>
              <a:t> (adverse consequences / unmet needs; hospital stays; falls; depression; anxiety; psychosocial well-being)</a:t>
            </a:r>
          </a:p>
          <a:p>
            <a:pPr lvl="0"/>
            <a:r>
              <a:rPr lang="en-US" b="1" dirty="0"/>
              <a:t>Helps with medical care</a:t>
            </a:r>
            <a:r>
              <a:rPr lang="en-US" dirty="0"/>
              <a:t> (adverse consequences / unmet needs; depression)</a:t>
            </a:r>
          </a:p>
          <a:p>
            <a:pPr lvl="0"/>
            <a:r>
              <a:rPr lang="en-US" b="1" dirty="0"/>
              <a:t>Has paid helper(s)</a:t>
            </a:r>
            <a:r>
              <a:rPr lang="en-US" dirty="0"/>
              <a:t> (adverse consequences / unmet needs; hospital stays; anxiety)</a:t>
            </a:r>
          </a:p>
          <a:p>
            <a:endParaRPr lang="en-US" dirty="0"/>
          </a:p>
        </p:txBody>
      </p:sp>
    </p:spTree>
    <p:extLst>
      <p:ext uri="{BB962C8B-B14F-4D97-AF65-F5344CB8AC3E}">
        <p14:creationId xmlns:p14="http://schemas.microsoft.com/office/powerpoint/2010/main" val="389124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8903605"/>
              </p:ext>
            </p:extLst>
          </p:nvPr>
        </p:nvGraphicFramePr>
        <p:xfrm>
          <a:off x="2919664" y="80201"/>
          <a:ext cx="9071812" cy="6713652"/>
        </p:xfrm>
        <a:graphic>
          <a:graphicData uri="http://schemas.openxmlformats.org/drawingml/2006/table">
            <a:tbl>
              <a:tblPr/>
              <a:tblGrid>
                <a:gridCol w="3401931">
                  <a:extLst>
                    <a:ext uri="{9D8B030D-6E8A-4147-A177-3AD203B41FA5}">
                      <a16:colId xmlns:a16="http://schemas.microsoft.com/office/drawing/2014/main" val="2382541586"/>
                    </a:ext>
                  </a:extLst>
                </a:gridCol>
                <a:gridCol w="839481">
                  <a:extLst>
                    <a:ext uri="{9D8B030D-6E8A-4147-A177-3AD203B41FA5}">
                      <a16:colId xmlns:a16="http://schemas.microsoft.com/office/drawing/2014/main" val="2149650260"/>
                    </a:ext>
                  </a:extLst>
                </a:gridCol>
                <a:gridCol w="839481">
                  <a:extLst>
                    <a:ext uri="{9D8B030D-6E8A-4147-A177-3AD203B41FA5}">
                      <a16:colId xmlns:a16="http://schemas.microsoft.com/office/drawing/2014/main" val="697847275"/>
                    </a:ext>
                  </a:extLst>
                </a:gridCol>
                <a:gridCol w="812402">
                  <a:extLst>
                    <a:ext uri="{9D8B030D-6E8A-4147-A177-3AD203B41FA5}">
                      <a16:colId xmlns:a16="http://schemas.microsoft.com/office/drawing/2014/main" val="3515468457"/>
                    </a:ext>
                  </a:extLst>
                </a:gridCol>
                <a:gridCol w="1015500">
                  <a:extLst>
                    <a:ext uri="{9D8B030D-6E8A-4147-A177-3AD203B41FA5}">
                      <a16:colId xmlns:a16="http://schemas.microsoft.com/office/drawing/2014/main" val="2382006198"/>
                    </a:ext>
                  </a:extLst>
                </a:gridCol>
                <a:gridCol w="1401392">
                  <a:extLst>
                    <a:ext uri="{9D8B030D-6E8A-4147-A177-3AD203B41FA5}">
                      <a16:colId xmlns:a16="http://schemas.microsoft.com/office/drawing/2014/main" val="1058184004"/>
                    </a:ext>
                  </a:extLst>
                </a:gridCol>
                <a:gridCol w="761625">
                  <a:extLst>
                    <a:ext uri="{9D8B030D-6E8A-4147-A177-3AD203B41FA5}">
                      <a16:colId xmlns:a16="http://schemas.microsoft.com/office/drawing/2014/main" val="2587018026"/>
                    </a:ext>
                  </a:extLst>
                </a:gridCol>
              </a:tblGrid>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gridSpan="4">
                  <a:txBody>
                    <a:bodyPr/>
                    <a:lstStyle/>
                    <a:p>
                      <a:pPr algn="ctr" fontAlgn="b"/>
                      <a:r>
                        <a:rPr lang="en-US" sz="900" b="1" i="0" u="sng" strike="noStrike" dirty="0">
                          <a:solidFill>
                            <a:srgbClr val="000000"/>
                          </a:solidFill>
                          <a:effectLst/>
                          <a:latin typeface="Calibri" panose="020F0502020204030204" pitchFamily="34" charset="0"/>
                        </a:rPr>
                        <a:t>CR Adverse consequences of unmet needs (out of 11)</a:t>
                      </a:r>
                    </a:p>
                  </a:txBody>
                  <a:tcPr marL="4831" marR="4831" marT="483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6335875"/>
                  </a:ext>
                </a:extLst>
              </a:tr>
              <a:tr h="248340">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1" i="0" u="sng" strike="noStrike" dirty="0">
                          <a:solidFill>
                            <a:srgbClr val="000000"/>
                          </a:solidFill>
                          <a:effectLst/>
                          <a:latin typeface="Calibri" panose="020F0502020204030204" pitchFamily="34" charset="0"/>
                        </a:rPr>
                        <a:t>0</a:t>
                      </a:r>
                    </a:p>
                  </a:txBody>
                  <a:tcPr marL="4831" marR="4831" marT="4831"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1</a:t>
                      </a:r>
                    </a:p>
                  </a:txBody>
                  <a:tcPr marL="4831" marR="4831" marT="4831"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2+</a:t>
                      </a:r>
                    </a:p>
                  </a:txBody>
                  <a:tcPr marL="4831" marR="4831" marT="4831" marB="0" anchor="b">
                    <a:lnL>
                      <a:noFill/>
                    </a:lnL>
                    <a:lnR>
                      <a:noFill/>
                    </a:lnR>
                    <a:lnT>
                      <a:noFill/>
                    </a:lnT>
                    <a:lnB>
                      <a:noFill/>
                    </a:lnB>
                  </a:tcPr>
                </a:tc>
                <a:tc>
                  <a:txBody>
                    <a:bodyPr/>
                    <a:lstStyle/>
                    <a:p>
                      <a:pPr algn="ctr" fontAlgn="b"/>
                      <a:r>
                        <a:rPr lang="en-US" sz="900" b="1" i="0" u="sng" strike="noStrike">
                          <a:solidFill>
                            <a:srgbClr val="000000"/>
                          </a:solidFill>
                          <a:effectLst/>
                          <a:latin typeface="Calibri" panose="020F0502020204030204" pitchFamily="34" charset="0"/>
                        </a:rPr>
                        <a:t>significance</a:t>
                      </a:r>
                    </a:p>
                  </a:txBody>
                  <a:tcPr marL="4831" marR="4831" marT="4831" marB="0" anchor="b">
                    <a:lnL>
                      <a:noFill/>
                    </a:lnL>
                    <a:lnR>
                      <a:noFill/>
                    </a:lnR>
                    <a:lnT>
                      <a:noFill/>
                    </a:lnT>
                    <a:lnB>
                      <a:noFill/>
                    </a:lnB>
                  </a:tcPr>
                </a:tc>
                <a:extLst>
                  <a:ext uri="{0D108BD9-81ED-4DB2-BD59-A6C34878D82A}">
                    <a16:rowId xmlns:a16="http://schemas.microsoft.com/office/drawing/2014/main" val="586679906"/>
                  </a:ext>
                </a:extLst>
              </a:tr>
              <a:tr h="146636">
                <a:tc>
                  <a:txBody>
                    <a:bodyPr/>
                    <a:lstStyle/>
                    <a:p>
                      <a:pPr algn="l" fontAlgn="b"/>
                      <a:r>
                        <a:rPr lang="en-US" sz="900" b="1" i="0" u="none" strike="noStrike">
                          <a:solidFill>
                            <a:srgbClr val="000000"/>
                          </a:solidFill>
                          <a:effectLst/>
                          <a:latin typeface="Calibri" panose="020F0502020204030204" pitchFamily="34" charset="0"/>
                        </a:rPr>
                        <a:t>Overall</a:t>
                      </a:r>
                    </a:p>
                  </a:txBody>
                  <a:tcPr marL="4831" marR="4831" marT="4831" marB="0" anchor="b">
                    <a:lnL>
                      <a:noFill/>
                    </a:lnL>
                    <a:lnR>
                      <a:noFill/>
                    </a:lnR>
                    <a:lnT>
                      <a:noFill/>
                    </a:lnT>
                    <a:lnB>
                      <a:noFill/>
                    </a:lnB>
                  </a:tcPr>
                </a:tc>
                <a:tc gridSpan="2">
                  <a:txBody>
                    <a:bodyPr/>
                    <a:lstStyle/>
                    <a:p>
                      <a:pPr algn="l" fontAlgn="b"/>
                      <a:endParaRPr lang="en-US" sz="900" b="1"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62.8%</a:t>
                      </a:r>
                    </a:p>
                  </a:txBody>
                  <a:tcPr marL="4831" marR="4831" marT="4831" marB="0" anchor="b">
                    <a:lnL>
                      <a:noFill/>
                    </a:lnL>
                    <a:lnR>
                      <a:noFill/>
                    </a:lnR>
                    <a:lnT>
                      <a:noFill/>
                    </a:lnT>
                    <a:lnB>
                      <a:noFill/>
                    </a:lnB>
                  </a:tcPr>
                </a:tc>
                <a:tc>
                  <a:txBody>
                    <a:bodyPr/>
                    <a:lstStyle/>
                    <a:p>
                      <a:pPr algn="r" fontAlgn="b"/>
                      <a:r>
                        <a:rPr lang="en-US" sz="900" b="1" i="0" u="none" strike="noStrike" dirty="0">
                          <a:solidFill>
                            <a:srgbClr val="000000"/>
                          </a:solidFill>
                          <a:effectLst/>
                          <a:latin typeface="Calibri" panose="020F0502020204030204" pitchFamily="34" charset="0"/>
                        </a:rPr>
                        <a:t>20.7%</a:t>
                      </a:r>
                    </a:p>
                  </a:txBody>
                  <a:tcPr marL="4831" marR="4831" marT="4831" marB="0" anchor="b">
                    <a:lnL>
                      <a:noFill/>
                    </a:lnL>
                    <a:lnR>
                      <a:noFill/>
                    </a:lnR>
                    <a:lnT>
                      <a:noFill/>
                    </a:lnT>
                    <a:lnB>
                      <a:noFill/>
                    </a:lnB>
                  </a:tcPr>
                </a:tc>
                <a:tc>
                  <a:txBody>
                    <a:bodyPr/>
                    <a:lstStyle/>
                    <a:p>
                      <a:pPr algn="r" fontAlgn="b"/>
                      <a:r>
                        <a:rPr lang="en-US" sz="900" b="1" i="0" u="none" strike="noStrike" dirty="0">
                          <a:solidFill>
                            <a:srgbClr val="000000"/>
                          </a:solidFill>
                          <a:effectLst/>
                          <a:latin typeface="Calibri" panose="020F0502020204030204" pitchFamily="34" charset="0"/>
                        </a:rPr>
                        <a:t>16.5%</a:t>
                      </a:r>
                    </a:p>
                  </a:txBody>
                  <a:tcPr marL="4831" marR="4831" marT="483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739274904"/>
                  </a:ext>
                </a:extLst>
              </a:tr>
              <a:tr h="146636">
                <a:tc>
                  <a:txBody>
                    <a:bodyPr/>
                    <a:lstStyle/>
                    <a:p>
                      <a:pPr algn="l" fontAlgn="b"/>
                      <a:endParaRPr lang="en-US" sz="900" b="1"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1"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2019186136"/>
                  </a:ext>
                </a:extLst>
              </a:tr>
              <a:tr h="146636">
                <a:tc>
                  <a:txBody>
                    <a:bodyPr/>
                    <a:lstStyle/>
                    <a:p>
                      <a:pPr algn="l" fontAlgn="b"/>
                      <a:r>
                        <a:rPr lang="en-US" sz="900" b="0" i="0" u="none" strike="noStrike">
                          <a:solidFill>
                            <a:srgbClr val="000000"/>
                          </a:solidFill>
                          <a:effectLst/>
                          <a:latin typeface="Calibri" panose="020F0502020204030204" pitchFamily="34" charset="0"/>
                        </a:rPr>
                        <a:t>Relationship</a:t>
                      </a:r>
                    </a:p>
                  </a:txBody>
                  <a:tcPr marL="4831" marR="4831" marT="4831" marB="0" anchor="b">
                    <a:lnL>
                      <a:noFill/>
                    </a:lnL>
                    <a:lnR>
                      <a:noFill/>
                    </a:lnR>
                    <a:lnT>
                      <a:noFill/>
                    </a:lnT>
                    <a:lnB>
                      <a:noFill/>
                    </a:lnB>
                    <a:solidFill>
                      <a:srgbClr val="F4B084"/>
                    </a:solidFill>
                  </a:tcPr>
                </a:tc>
                <a:tc gridSpan="2">
                  <a:txBody>
                    <a:bodyPr/>
                    <a:lstStyle/>
                    <a:p>
                      <a:pPr algn="l" fontAlgn="b"/>
                      <a:r>
                        <a:rPr lang="en-US" sz="900" b="0" i="0" u="none" strike="noStrike">
                          <a:solidFill>
                            <a:srgbClr val="000000"/>
                          </a:solidFill>
                          <a:effectLst/>
                          <a:latin typeface="Calibri" panose="020F0502020204030204" pitchFamily="34" charset="0"/>
                        </a:rPr>
                        <a:t>Spouse</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70.6%</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17.0%</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12.4%</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2385839989"/>
                  </a:ext>
                </a:extLst>
              </a:tr>
              <a:tr h="288283">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panose="020F0502020204030204" pitchFamily="34" charset="0"/>
                        </a:rPr>
                        <a:t>Daughter, Daughter-in-law, Step-daughter</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60.0%</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21.3%</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18.7%</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10267125"/>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Son, Son-in-law, Step-son</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56.8%</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28.7%</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14.5%</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913100153"/>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Other</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63.7%</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17.6%</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18.8%</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510986299"/>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799848187"/>
                  </a:ext>
                </a:extLst>
              </a:tr>
              <a:tr h="146636">
                <a:tc>
                  <a:txBody>
                    <a:bodyPr/>
                    <a:lstStyle/>
                    <a:p>
                      <a:pPr algn="l" fontAlgn="b"/>
                      <a:r>
                        <a:rPr lang="en-US" sz="900" b="0" i="0" u="none" strike="noStrike">
                          <a:solidFill>
                            <a:srgbClr val="000000"/>
                          </a:solidFill>
                          <a:effectLst/>
                          <a:latin typeface="Calibri" panose="020F0502020204030204" pitchFamily="34" charset="0"/>
                        </a:rPr>
                        <a:t>OP lives with SP</a:t>
                      </a: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No</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61.4%</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19.8%</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18.8%</a:t>
                      </a:r>
                    </a:p>
                  </a:txBody>
                  <a:tcPr marL="4831" marR="4831" marT="4831"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4831" marR="4831" marT="4831" marB="0" anchor="b">
                    <a:lnL>
                      <a:noFill/>
                    </a:lnL>
                    <a:lnR>
                      <a:noFill/>
                    </a:lnR>
                    <a:lnT>
                      <a:noFill/>
                    </a:lnT>
                    <a:lnB>
                      <a:noFill/>
                    </a:lnB>
                  </a:tcPr>
                </a:tc>
                <a:extLst>
                  <a:ext uri="{0D108BD9-81ED-4DB2-BD59-A6C34878D82A}">
                    <a16:rowId xmlns:a16="http://schemas.microsoft.com/office/drawing/2014/main" val="202147837"/>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Yes</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64.8%</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21.9%</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13.3%</a:t>
                      </a: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2956522001"/>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1771431387"/>
                  </a:ext>
                </a:extLst>
              </a:tr>
              <a:tr h="146636">
                <a:tc>
                  <a:txBody>
                    <a:bodyPr/>
                    <a:lstStyle/>
                    <a:p>
                      <a:pPr algn="l" fontAlgn="b"/>
                      <a:r>
                        <a:rPr lang="en-US" sz="900" b="0" i="0" u="none" strike="noStrike">
                          <a:solidFill>
                            <a:srgbClr val="000000"/>
                          </a:solidFill>
                          <a:effectLst/>
                          <a:latin typeface="Calibri" panose="020F0502020204030204" pitchFamily="34" charset="0"/>
                        </a:rPr>
                        <a:t>SP has paid helper</a:t>
                      </a:r>
                    </a:p>
                  </a:txBody>
                  <a:tcPr marL="4831" marR="4831" marT="4831" marB="0" anchor="b">
                    <a:lnL>
                      <a:noFill/>
                    </a:lnL>
                    <a:lnR>
                      <a:noFill/>
                    </a:lnR>
                    <a:lnT>
                      <a:noFill/>
                    </a:lnT>
                    <a:lnB>
                      <a:noFill/>
                    </a:lnB>
                    <a:solidFill>
                      <a:srgbClr val="F4B084"/>
                    </a:solidFill>
                  </a:tcPr>
                </a:tc>
                <a:tc gridSpan="2">
                  <a:txBody>
                    <a:bodyPr/>
                    <a:lstStyle/>
                    <a:p>
                      <a:pPr algn="l" fontAlgn="b"/>
                      <a:r>
                        <a:rPr lang="en-US" sz="900" b="0" i="0" u="none" strike="noStrike">
                          <a:solidFill>
                            <a:srgbClr val="000000"/>
                          </a:solidFill>
                          <a:effectLst/>
                          <a:latin typeface="Calibri" panose="020F0502020204030204" pitchFamily="34" charset="0"/>
                        </a:rPr>
                        <a:t>No</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63.6%</a:t>
                      </a:r>
                    </a:p>
                  </a:txBody>
                  <a:tcPr marL="4831" marR="4831" marT="4831"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dirty="0">
                          <a:solidFill>
                            <a:srgbClr val="000000"/>
                          </a:solidFill>
                          <a:effectLst/>
                          <a:latin typeface="Calibri" panose="020F0502020204030204" pitchFamily="34" charset="0"/>
                        </a:rPr>
                        <a:t>20.9%</a:t>
                      </a:r>
                    </a:p>
                  </a:txBody>
                  <a:tcPr marL="4831" marR="4831" marT="4831"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dirty="0">
                          <a:solidFill>
                            <a:srgbClr val="000000"/>
                          </a:solidFill>
                          <a:effectLst/>
                          <a:latin typeface="Calibri" panose="020F0502020204030204" pitchFamily="34" charset="0"/>
                        </a:rPr>
                        <a:t>15.6%</a:t>
                      </a:r>
                    </a:p>
                  </a:txBody>
                  <a:tcPr marL="4831" marR="4831" marT="4831" marB="0" anchor="b">
                    <a:lnL>
                      <a:noFill/>
                    </a:lnL>
                    <a:lnR>
                      <a:noFill/>
                    </a:lnR>
                    <a:lnT>
                      <a:noFill/>
                    </a:lnT>
                    <a:lnB>
                      <a:noFill/>
                    </a:lnB>
                    <a:solidFill>
                      <a:schemeClr val="accent2">
                        <a:lumMod val="60000"/>
                        <a:lumOff val="40000"/>
                      </a:schemeClr>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4002642313"/>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Yes</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53.5%</a:t>
                      </a:r>
                    </a:p>
                  </a:txBody>
                  <a:tcPr marL="4831" marR="4831" marT="4831"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a:solidFill>
                            <a:srgbClr val="000000"/>
                          </a:solidFill>
                          <a:effectLst/>
                          <a:latin typeface="Calibri" panose="020F0502020204030204" pitchFamily="34" charset="0"/>
                        </a:rPr>
                        <a:t>16.5%</a:t>
                      </a:r>
                    </a:p>
                  </a:txBody>
                  <a:tcPr marL="4831" marR="4831" marT="4831"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a:solidFill>
                            <a:srgbClr val="000000"/>
                          </a:solidFill>
                          <a:effectLst/>
                          <a:latin typeface="Calibri" panose="020F0502020204030204" pitchFamily="34" charset="0"/>
                        </a:rPr>
                        <a:t>30.0%</a:t>
                      </a:r>
                    </a:p>
                  </a:txBody>
                  <a:tcPr marL="4831" marR="4831" marT="4831" marB="0" anchor="b">
                    <a:lnL>
                      <a:noFill/>
                    </a:lnL>
                    <a:lnR>
                      <a:noFill/>
                    </a:lnR>
                    <a:lnT>
                      <a:noFill/>
                    </a:lnT>
                    <a:lnB>
                      <a:noFill/>
                    </a:lnB>
                    <a:solidFill>
                      <a:schemeClr val="accent2">
                        <a:lumMod val="60000"/>
                        <a:lumOff val="40000"/>
                      </a:schemeClr>
                    </a:solidFill>
                  </a:tcPr>
                </a:tc>
                <a:tc>
                  <a:txBody>
                    <a:bodyPr/>
                    <a:lstStyle/>
                    <a:p>
                      <a:pPr algn="l" fontAlgn="b"/>
                      <a:r>
                        <a:rPr lang="en-US" sz="900" b="0" i="0" u="none" strike="noStrike" dirty="0">
                          <a:solidFill>
                            <a:srgbClr val="000000"/>
                          </a:solidFill>
                          <a:effectLst/>
                          <a:latin typeface="Calibri" panose="020F0502020204030204" pitchFamily="34" charset="0"/>
                        </a:rPr>
                        <a:t>**</a:t>
                      </a:r>
                    </a:p>
                  </a:txBody>
                  <a:tcPr marL="4831" marR="4831" marT="4831" marB="0" anchor="b">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431795109"/>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3791915083"/>
                  </a:ext>
                </a:extLst>
              </a:tr>
              <a:tr h="146636">
                <a:tc>
                  <a:txBody>
                    <a:bodyPr/>
                    <a:lstStyle/>
                    <a:p>
                      <a:pPr algn="l" fontAlgn="b"/>
                      <a:r>
                        <a:rPr lang="en-US" sz="900" b="0" i="0" u="none" strike="noStrike">
                          <a:solidFill>
                            <a:srgbClr val="000000"/>
                          </a:solidFill>
                          <a:effectLst/>
                          <a:latin typeface="Calibri" panose="020F0502020204030204" pitchFamily="34" charset="0"/>
                        </a:rPr>
                        <a:t>Hours of help per week</a:t>
                      </a:r>
                    </a:p>
                  </a:txBody>
                  <a:tcPr marL="4831" marR="4831" marT="4831" marB="0" anchor="b">
                    <a:lnL>
                      <a:noFill/>
                    </a:lnL>
                    <a:lnR>
                      <a:noFill/>
                    </a:lnR>
                    <a:lnT>
                      <a:noFill/>
                    </a:lnT>
                    <a:lnB>
                      <a:noFill/>
                    </a:lnB>
                    <a:solidFill>
                      <a:srgbClr val="F4B084"/>
                    </a:solidFill>
                  </a:tcPr>
                </a:tc>
                <a:tc gridSpan="2">
                  <a:txBody>
                    <a:bodyPr/>
                    <a:lstStyle/>
                    <a:p>
                      <a:pPr algn="l" fontAlgn="b"/>
                      <a:r>
                        <a:rPr lang="en-US" sz="900" b="0" i="0" u="none" strike="noStrike">
                          <a:solidFill>
                            <a:srgbClr val="000000"/>
                          </a:solidFill>
                          <a:effectLst/>
                          <a:latin typeface="Calibri" panose="020F0502020204030204" pitchFamily="34" charset="0"/>
                        </a:rPr>
                        <a:t>0-9</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67.3%</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17.8%</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14.9%</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1608983776"/>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10-19</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59.4%</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22.7%</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17.9%</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271840962"/>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20-39</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54.6%</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26.8%</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18.6%</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1205968935"/>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40+</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53.6%</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22.2%</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24.2%</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1906420663"/>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3633770584"/>
                  </a:ext>
                </a:extLst>
              </a:tr>
              <a:tr h="146636">
                <a:tc>
                  <a:txBody>
                    <a:bodyPr/>
                    <a:lstStyle/>
                    <a:p>
                      <a:pPr algn="l" fontAlgn="b"/>
                      <a:r>
                        <a:rPr lang="en-US" sz="900" b="0" i="0" u="none" strike="noStrike">
                          <a:solidFill>
                            <a:srgbClr val="000000"/>
                          </a:solidFill>
                          <a:effectLst/>
                          <a:latin typeface="Calibri" panose="020F0502020204030204" pitchFamily="34" charset="0"/>
                        </a:rPr>
                        <a:t>Duration of help</a:t>
                      </a: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1 year or less</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58.9%</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23.3%</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17.8%</a:t>
                      </a:r>
                    </a:p>
                  </a:txBody>
                  <a:tcPr marL="4831" marR="4831" marT="4831"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4831" marR="4831" marT="4831" marB="0" anchor="b">
                    <a:lnL>
                      <a:noFill/>
                    </a:lnL>
                    <a:lnR>
                      <a:noFill/>
                    </a:lnR>
                    <a:lnT>
                      <a:noFill/>
                    </a:lnT>
                    <a:lnB>
                      <a:noFill/>
                    </a:lnB>
                  </a:tcPr>
                </a:tc>
                <a:extLst>
                  <a:ext uri="{0D108BD9-81ED-4DB2-BD59-A6C34878D82A}">
                    <a16:rowId xmlns:a16="http://schemas.microsoft.com/office/drawing/2014/main" val="171758655"/>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2-4 years</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63.5%</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19.8%</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16.7%</a:t>
                      </a: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2339980769"/>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5-10 years</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67.1%</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17.7%</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15.2%</a:t>
                      </a: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1760011066"/>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more than 10 years</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65.4%</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20.4%</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14.3%</a:t>
                      </a: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1988650010"/>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4109124073"/>
                  </a:ext>
                </a:extLst>
              </a:tr>
              <a:tr h="146636">
                <a:tc>
                  <a:txBody>
                    <a:bodyPr/>
                    <a:lstStyle/>
                    <a:p>
                      <a:pPr algn="l" fontAlgn="b"/>
                      <a:r>
                        <a:rPr lang="en-US" sz="900" b="0" i="0" u="none" strike="noStrike" dirty="0" err="1">
                          <a:solidFill>
                            <a:srgbClr val="000000"/>
                          </a:solidFill>
                          <a:effectLst/>
                          <a:latin typeface="Calibri" panose="020F0502020204030204" pitchFamily="34" charset="0"/>
                        </a:rPr>
                        <a:t>SP</a:t>
                      </a:r>
                      <a:r>
                        <a:rPr lang="en-US" sz="900" b="0" i="0" u="none" strike="noStrike" dirty="0">
                          <a:solidFill>
                            <a:srgbClr val="000000"/>
                          </a:solidFill>
                          <a:effectLst/>
                          <a:latin typeface="Calibri" panose="020F0502020204030204" pitchFamily="34" charset="0"/>
                        </a:rPr>
                        <a:t> has Dementia</a:t>
                      </a:r>
                    </a:p>
                  </a:txBody>
                  <a:tcPr marL="4831" marR="4831" marT="4831" marB="0" anchor="b">
                    <a:lnL>
                      <a:noFill/>
                    </a:lnL>
                    <a:lnR>
                      <a:noFill/>
                    </a:lnR>
                    <a:lnT>
                      <a:noFill/>
                    </a:lnT>
                    <a:lnB>
                      <a:noFill/>
                    </a:lnB>
                    <a:noFill/>
                  </a:tcPr>
                </a:tc>
                <a:tc gridSpan="2">
                  <a:txBody>
                    <a:bodyPr/>
                    <a:lstStyle/>
                    <a:p>
                      <a:pPr algn="l" fontAlgn="b"/>
                      <a:r>
                        <a:rPr lang="en-US" sz="900" b="0" i="0" u="none" strike="noStrike" dirty="0">
                          <a:solidFill>
                            <a:srgbClr val="000000"/>
                          </a:solidFill>
                          <a:effectLst/>
                          <a:latin typeface="Calibri" panose="020F0502020204030204" pitchFamily="34" charset="0"/>
                        </a:rPr>
                        <a:t>Probable</a:t>
                      </a:r>
                    </a:p>
                  </a:txBody>
                  <a:tcPr marL="4831" marR="4831" marT="4831" marB="0" anchor="b">
                    <a:lnL>
                      <a:noFill/>
                    </a:lnL>
                    <a:lnR>
                      <a:noFill/>
                    </a:lnR>
                    <a:lnT>
                      <a:noFill/>
                    </a:lnT>
                    <a:lnB>
                      <a:noFill/>
                    </a:lnB>
                    <a:noFill/>
                  </a:tcPr>
                </a:tc>
                <a:tc h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56.9%</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21.6%</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21.5%</a:t>
                      </a:r>
                    </a:p>
                  </a:txBody>
                  <a:tcPr marL="4831" marR="4831" marT="4831"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4831" marR="4831" marT="4831" marB="0" anchor="b">
                    <a:lnL>
                      <a:noFill/>
                    </a:lnL>
                    <a:lnR>
                      <a:noFill/>
                    </a:lnR>
                    <a:lnT>
                      <a:noFill/>
                    </a:lnT>
                    <a:lnB>
                      <a:noFill/>
                    </a:lnB>
                  </a:tcPr>
                </a:tc>
                <a:extLst>
                  <a:ext uri="{0D108BD9-81ED-4DB2-BD59-A6C34878D82A}">
                    <a16:rowId xmlns:a16="http://schemas.microsoft.com/office/drawing/2014/main" val="3550598506"/>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Possible</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60.5%</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23.4%</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16.1%</a:t>
                      </a: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2719667312"/>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No Dementia</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64.8%</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20.0%</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15.2%</a:t>
                      </a: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286220567"/>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1369792742"/>
                  </a:ext>
                </a:extLst>
              </a:tr>
              <a:tr h="146636">
                <a:tc>
                  <a:txBody>
                    <a:bodyPr/>
                    <a:lstStyle/>
                    <a:p>
                      <a:pPr algn="l" fontAlgn="b"/>
                      <a:r>
                        <a:rPr lang="en-US" sz="900" b="0" i="0" u="none" strike="noStrike" dirty="0">
                          <a:solidFill>
                            <a:schemeClr val="tx1"/>
                          </a:solidFill>
                          <a:effectLst/>
                          <a:latin typeface="Calibri" panose="020F0502020204030204" pitchFamily="34" charset="0"/>
                        </a:rPr>
                        <a:t>Often provide help with personal care</a:t>
                      </a:r>
                    </a:p>
                  </a:txBody>
                  <a:tcPr marL="4831" marR="4831" marT="4831" marB="0" anchor="b">
                    <a:lnL>
                      <a:noFill/>
                    </a:lnL>
                    <a:lnR>
                      <a:noFill/>
                    </a:lnR>
                    <a:lnT>
                      <a:noFill/>
                    </a:lnT>
                    <a:lnB>
                      <a:noFill/>
                    </a:lnB>
                    <a:solidFill>
                      <a:schemeClr val="accent2">
                        <a:lumMod val="60000"/>
                        <a:lumOff val="40000"/>
                      </a:schemeClr>
                    </a:solidFill>
                  </a:tcPr>
                </a:tc>
                <a:tc gridSpan="2">
                  <a:txBody>
                    <a:bodyPr/>
                    <a:lstStyle/>
                    <a:p>
                      <a:pPr algn="l" fontAlgn="b"/>
                      <a:r>
                        <a:rPr lang="en-US" sz="900" b="0" i="0" u="none" strike="noStrike" dirty="0">
                          <a:solidFill>
                            <a:srgbClr val="000000"/>
                          </a:solidFill>
                          <a:effectLst/>
                          <a:latin typeface="Calibri" panose="020F0502020204030204" pitchFamily="34" charset="0"/>
                        </a:rPr>
                        <a:t>Never</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72.6%</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16.0%</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11.5%</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778170156"/>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Some</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56.9%</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24.1%</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19.0%</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1554134543"/>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Most</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46.9%</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27.2%</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25.9%</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3332300728"/>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793588627"/>
                  </a:ext>
                </a:extLst>
              </a:tr>
              <a:tr h="146636">
                <a:tc>
                  <a:txBody>
                    <a:bodyPr/>
                    <a:lstStyle/>
                    <a:p>
                      <a:pPr algn="l" fontAlgn="b"/>
                      <a:r>
                        <a:rPr lang="en-US" sz="900" b="0" i="0" u="none" strike="noStrike" dirty="0">
                          <a:solidFill>
                            <a:srgbClr val="000000"/>
                          </a:solidFill>
                          <a:effectLst/>
                          <a:latin typeface="Calibri" panose="020F0502020204030204" pitchFamily="34" charset="0"/>
                        </a:rPr>
                        <a:t>Often provide help getting around home</a:t>
                      </a:r>
                    </a:p>
                  </a:txBody>
                  <a:tcPr marL="4831" marR="4831" marT="4831" marB="0" anchor="b">
                    <a:lnL>
                      <a:noFill/>
                    </a:lnL>
                    <a:lnR>
                      <a:noFill/>
                    </a:lnR>
                    <a:lnT>
                      <a:noFill/>
                    </a:lnT>
                    <a:lnB>
                      <a:noFill/>
                    </a:lnB>
                    <a:solidFill>
                      <a:schemeClr val="accent2">
                        <a:lumMod val="60000"/>
                        <a:lumOff val="40000"/>
                      </a:schemeClr>
                    </a:solidFill>
                  </a:tcPr>
                </a:tc>
                <a:tc>
                  <a:txBody>
                    <a:bodyPr/>
                    <a:lstStyle/>
                    <a:p>
                      <a:pPr algn="l" fontAlgn="b"/>
                      <a:r>
                        <a:rPr lang="en-US" sz="900" b="0" i="0" u="none" strike="noStrike" dirty="0">
                          <a:solidFill>
                            <a:srgbClr val="000000"/>
                          </a:solidFill>
                          <a:effectLst/>
                          <a:latin typeface="Calibri" panose="020F0502020204030204" pitchFamily="34" charset="0"/>
                        </a:rPr>
                        <a:t>Never</a:t>
                      </a:r>
                    </a:p>
                  </a:txBody>
                  <a:tcPr marL="4831" marR="4831" marT="4831" marB="0" anchor="b">
                    <a:lnL>
                      <a:noFill/>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Calibri" panose="020F0502020204030204" pitchFamily="34" charset="0"/>
                        </a:rPr>
                        <a:t>76.4%</a:t>
                      </a:r>
                    </a:p>
                  </a:txBody>
                  <a:tcPr marL="4831" marR="4831" marT="4831"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dirty="0">
                          <a:solidFill>
                            <a:srgbClr val="000000"/>
                          </a:solidFill>
                          <a:effectLst/>
                          <a:latin typeface="Calibri" panose="020F0502020204030204" pitchFamily="34" charset="0"/>
                        </a:rPr>
                        <a:t>15.2%</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8.4%</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3045731722"/>
                  </a:ext>
                </a:extLst>
              </a:tr>
              <a:tr h="146636">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dirty="0">
                          <a:solidFill>
                            <a:srgbClr val="000000"/>
                          </a:solidFill>
                          <a:effectLst/>
                          <a:latin typeface="Calibri" panose="020F0502020204030204" pitchFamily="34" charset="0"/>
                        </a:rPr>
                        <a:t>Some</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61.1%</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21.5%</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17.4%</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4063534539"/>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Most</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49.4%</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26.0%</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24.6%</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232782289"/>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4230496443"/>
                  </a:ext>
                </a:extLst>
              </a:tr>
              <a:tr h="146636">
                <a:tc>
                  <a:txBody>
                    <a:bodyPr/>
                    <a:lstStyle/>
                    <a:p>
                      <a:pPr algn="l" fontAlgn="b"/>
                      <a:r>
                        <a:rPr lang="en-US" sz="900" b="0" i="0" u="none" strike="noStrike" dirty="0">
                          <a:solidFill>
                            <a:srgbClr val="000000"/>
                          </a:solidFill>
                          <a:effectLst/>
                          <a:latin typeface="Calibri" panose="020F0502020204030204" pitchFamily="34" charset="0"/>
                        </a:rPr>
                        <a:t>Help with medical care </a:t>
                      </a:r>
                    </a:p>
                  </a:txBody>
                  <a:tcPr marL="4831" marR="4831" marT="4831" marB="0" anchor="b">
                    <a:lnL>
                      <a:noFill/>
                    </a:lnL>
                    <a:lnR>
                      <a:noFill/>
                    </a:lnR>
                    <a:lnT>
                      <a:noFill/>
                    </a:lnT>
                    <a:lnB>
                      <a:noFill/>
                    </a:lnB>
                    <a:solidFill>
                      <a:schemeClr val="accent2">
                        <a:lumMod val="60000"/>
                        <a:lumOff val="40000"/>
                      </a:schemeClr>
                    </a:solidFill>
                  </a:tcPr>
                </a:tc>
                <a:tc>
                  <a:txBody>
                    <a:bodyPr/>
                    <a:lstStyle/>
                    <a:p>
                      <a:pPr algn="l" fontAlgn="b"/>
                      <a:r>
                        <a:rPr lang="en-US" sz="900" b="0" i="0" u="none" strike="noStrike" dirty="0">
                          <a:solidFill>
                            <a:srgbClr val="000000"/>
                          </a:solidFill>
                          <a:effectLst/>
                          <a:latin typeface="Calibri" panose="020F0502020204030204" pitchFamily="34" charset="0"/>
                        </a:rPr>
                        <a:t>None</a:t>
                      </a:r>
                    </a:p>
                  </a:txBody>
                  <a:tcPr marL="4831" marR="4831" marT="4831" marB="0" anchor="b">
                    <a:lnL>
                      <a:noFill/>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Calibri" panose="020F0502020204030204" pitchFamily="34" charset="0"/>
                        </a:rPr>
                        <a:t>68.9%</a:t>
                      </a:r>
                    </a:p>
                  </a:txBody>
                  <a:tcPr marL="4831" marR="4831" marT="4831" marB="0" anchor="b">
                    <a:lnL>
                      <a:noFill/>
                    </a:lnL>
                    <a:lnR>
                      <a:noFill/>
                    </a:lnR>
                    <a:lnT>
                      <a:noFill/>
                    </a:lnT>
                    <a:lnB>
                      <a:noFill/>
                    </a:lnB>
                    <a:solidFill>
                      <a:schemeClr val="accent2">
                        <a:lumMod val="60000"/>
                        <a:lumOff val="40000"/>
                      </a:schemeClr>
                    </a:solidFill>
                  </a:tcPr>
                </a:tc>
                <a:tc>
                  <a:txBody>
                    <a:bodyPr/>
                    <a:lstStyle/>
                    <a:p>
                      <a:pPr algn="r" fontAlgn="b"/>
                      <a:r>
                        <a:rPr lang="en-US" sz="900" b="0" i="0" u="none" strike="noStrike">
                          <a:solidFill>
                            <a:srgbClr val="000000"/>
                          </a:solidFill>
                          <a:effectLst/>
                          <a:latin typeface="Calibri" panose="020F0502020204030204" pitchFamily="34" charset="0"/>
                        </a:rPr>
                        <a:t>16.2%</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14.9%</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1158079794"/>
                  </a:ext>
                </a:extLst>
              </a:tr>
              <a:tr h="288283">
                <a:tc>
                  <a:txBody>
                    <a:bodyPr/>
                    <a:lstStyle/>
                    <a:p>
                      <a:pPr algn="l" fontAlgn="b"/>
                      <a:r>
                        <a:rPr lang="en-US" sz="900" b="0" i="0" u="none" strike="noStrike">
                          <a:solidFill>
                            <a:srgbClr val="000000"/>
                          </a:solidFill>
                          <a:effectLst/>
                          <a:latin typeface="Calibri" panose="020F0502020204030204" pitchFamily="34" charset="0"/>
                        </a:rPr>
                        <a:t>(medications, injections, medical tasks, exercises, special diet, teeth, feet, wounds)</a:t>
                      </a: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Any</a:t>
                      </a:r>
                    </a:p>
                  </a:txBody>
                  <a:tcPr marL="4831" marR="4831" marT="4831" marB="0" anchor="b">
                    <a:lnL>
                      <a:noFill/>
                    </a:lnL>
                    <a:lnR>
                      <a:noFill/>
                    </a:lnR>
                    <a:lnT>
                      <a:noFill/>
                    </a:lnT>
                    <a:lnB>
                      <a:noFill/>
                    </a:lnB>
                    <a:solidFill>
                      <a:srgbClr val="F4B084"/>
                    </a:solidFill>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59.6%</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23.1%</a:t>
                      </a:r>
                    </a:p>
                  </a:txBody>
                  <a:tcPr marL="4831" marR="4831" marT="4831"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17.3%</a:t>
                      </a:r>
                    </a:p>
                  </a:txBody>
                  <a:tcPr marL="4831" marR="4831" marT="4831"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831" marR="4831" marT="4831" marB="0" anchor="b">
                    <a:lnL>
                      <a:noFill/>
                    </a:lnL>
                    <a:lnR>
                      <a:noFill/>
                    </a:lnR>
                    <a:lnT>
                      <a:noFill/>
                    </a:lnT>
                    <a:lnB>
                      <a:noFill/>
                    </a:lnB>
                    <a:solidFill>
                      <a:srgbClr val="F4B084"/>
                    </a:solidFill>
                  </a:tcPr>
                </a:tc>
                <a:extLst>
                  <a:ext uri="{0D108BD9-81ED-4DB2-BD59-A6C34878D82A}">
                    <a16:rowId xmlns:a16="http://schemas.microsoft.com/office/drawing/2014/main" val="31012774"/>
                  </a:ext>
                </a:extLst>
              </a:tr>
              <a:tr h="146636">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1327233026"/>
                  </a:ext>
                </a:extLst>
              </a:tr>
              <a:tr h="146636">
                <a:tc>
                  <a:txBody>
                    <a:bodyPr/>
                    <a:lstStyle/>
                    <a:p>
                      <a:pPr algn="l" fontAlgn="b"/>
                      <a:r>
                        <a:rPr lang="en-US" sz="900" b="0" i="0" u="none" strike="noStrike">
                          <a:solidFill>
                            <a:srgbClr val="000000"/>
                          </a:solidFill>
                          <a:effectLst/>
                          <a:latin typeface="Calibri" panose="020F0502020204030204" pitchFamily="34" charset="0"/>
                        </a:rPr>
                        <a:t>Help with healthcare interactions </a:t>
                      </a:r>
                    </a:p>
                  </a:txBody>
                  <a:tcPr marL="4831" marR="4831" marT="4831" marB="0" anchor="b">
                    <a:lnL>
                      <a:noFill/>
                    </a:lnL>
                    <a:lnR>
                      <a:noFill/>
                    </a:lnR>
                    <a:lnT>
                      <a:noFill/>
                    </a:lnT>
                    <a:lnB>
                      <a:noFill/>
                    </a:lnB>
                  </a:tcPr>
                </a:tc>
                <a:tc gridSpan="2">
                  <a:txBody>
                    <a:bodyPr/>
                    <a:lstStyle/>
                    <a:p>
                      <a:pPr algn="l" fontAlgn="b"/>
                      <a:r>
                        <a:rPr lang="en-US" sz="900" b="0" i="0" u="none" strike="noStrike">
                          <a:solidFill>
                            <a:srgbClr val="000000"/>
                          </a:solidFill>
                          <a:effectLst/>
                          <a:latin typeface="Calibri" panose="020F0502020204030204" pitchFamily="34" charset="0"/>
                        </a:rPr>
                        <a:t>None</a:t>
                      </a:r>
                    </a:p>
                  </a:txBody>
                  <a:tcPr marL="4831" marR="4831" marT="4831"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62.9%</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20.5%</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16.6%</a:t>
                      </a:r>
                    </a:p>
                  </a:txBody>
                  <a:tcPr marL="4831" marR="4831" marT="4831"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4831" marR="4831" marT="4831" marB="0" anchor="b">
                    <a:lnL>
                      <a:noFill/>
                    </a:lnL>
                    <a:lnR>
                      <a:noFill/>
                    </a:lnR>
                    <a:lnT>
                      <a:noFill/>
                    </a:lnT>
                    <a:lnB>
                      <a:noFill/>
                    </a:lnB>
                  </a:tcPr>
                </a:tc>
                <a:extLst>
                  <a:ext uri="{0D108BD9-81ED-4DB2-BD59-A6C34878D82A}">
                    <a16:rowId xmlns:a16="http://schemas.microsoft.com/office/drawing/2014/main" val="669909270"/>
                  </a:ext>
                </a:extLst>
              </a:tr>
              <a:tr h="316578">
                <a:tc>
                  <a:txBody>
                    <a:bodyPr/>
                    <a:lstStyle/>
                    <a:p>
                      <a:pPr algn="l" fontAlgn="b"/>
                      <a:r>
                        <a:rPr lang="en-US" sz="900" b="0" i="0" u="none" strike="noStrike">
                          <a:solidFill>
                            <a:srgbClr val="000000"/>
                          </a:solidFill>
                          <a:effectLst/>
                          <a:latin typeface="Calibri" panose="020F0502020204030204" pitchFamily="34" charset="0"/>
                        </a:rPr>
                        <a:t>(medical appointments, speak to medical provider, health insurance/prescription plan, handle health insurance matters)</a:t>
                      </a:r>
                    </a:p>
                  </a:txBody>
                  <a:tcPr marL="4831" marR="4831" marT="4831" marB="0" anchor="b">
                    <a:lnL>
                      <a:noFill/>
                    </a:lnL>
                    <a:lnR>
                      <a:noFill/>
                    </a:lnR>
                    <a:lnT>
                      <a:noFill/>
                    </a:lnT>
                    <a:lnB>
                      <a:noFill/>
                    </a:lnB>
                  </a:tcPr>
                </a:tc>
                <a:tc gridSpan="2">
                  <a:txBody>
                    <a:bodyPr/>
                    <a:lstStyle/>
                    <a:p>
                      <a:pPr algn="l" fontAlgn="b"/>
                      <a:r>
                        <a:rPr lang="en-US" sz="900" b="0" i="0" u="none" strike="noStrike" dirty="0">
                          <a:solidFill>
                            <a:srgbClr val="000000"/>
                          </a:solidFill>
                          <a:effectLst/>
                          <a:latin typeface="Calibri" panose="020F0502020204030204" pitchFamily="34" charset="0"/>
                        </a:rPr>
                        <a:t>Any</a:t>
                      </a:r>
                    </a:p>
                  </a:txBody>
                  <a:tcPr marL="4831" marR="4831" marT="4831" marB="0" anchor="b">
                    <a:lnL>
                      <a:noFill/>
                    </a:lnL>
                    <a:lnR>
                      <a:noFill/>
                    </a:lnR>
                    <a:lnT>
                      <a:noFill/>
                    </a:lnT>
                    <a:lnB>
                      <a:noFill/>
                    </a:lnB>
                    <a:solidFill>
                      <a:schemeClr val="bg1"/>
                    </a:solidFill>
                  </a:tcPr>
                </a:tc>
                <a:tc h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62.8%</a:t>
                      </a:r>
                    </a:p>
                  </a:txBody>
                  <a:tcPr marL="4831" marR="4831" marT="4831" marB="0" anchor="b">
                    <a:lnL>
                      <a:noFill/>
                    </a:lnL>
                    <a:lnR>
                      <a:noFill/>
                    </a:lnR>
                    <a:lnT>
                      <a:noFill/>
                    </a:lnT>
                    <a:lnB>
                      <a:noFill/>
                    </a:lnB>
                    <a:solidFill>
                      <a:schemeClr val="bg1"/>
                    </a:solidFill>
                  </a:tcPr>
                </a:tc>
                <a:tc>
                  <a:txBody>
                    <a:bodyPr/>
                    <a:lstStyle/>
                    <a:p>
                      <a:pPr algn="r" fontAlgn="b"/>
                      <a:r>
                        <a:rPr lang="en-US" sz="900" b="0" i="0" u="none" strike="noStrike">
                          <a:solidFill>
                            <a:srgbClr val="000000"/>
                          </a:solidFill>
                          <a:effectLst/>
                          <a:latin typeface="Calibri" panose="020F0502020204030204" pitchFamily="34" charset="0"/>
                        </a:rPr>
                        <a:t>20.8%</a:t>
                      </a:r>
                    </a:p>
                  </a:txBody>
                  <a:tcPr marL="4831" marR="4831" marT="4831"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16.4%</a:t>
                      </a:r>
                    </a:p>
                  </a:txBody>
                  <a:tcPr marL="4831" marR="4831" marT="483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831" marR="4831" marT="4831" marB="0" anchor="b">
                    <a:lnL>
                      <a:noFill/>
                    </a:lnL>
                    <a:lnR>
                      <a:noFill/>
                    </a:lnR>
                    <a:lnT>
                      <a:noFill/>
                    </a:lnT>
                    <a:lnB>
                      <a:noFill/>
                    </a:lnB>
                  </a:tcPr>
                </a:tc>
                <a:extLst>
                  <a:ext uri="{0D108BD9-81ED-4DB2-BD59-A6C34878D82A}">
                    <a16:rowId xmlns:a16="http://schemas.microsoft.com/office/drawing/2014/main" val="878663722"/>
                  </a:ext>
                </a:extLst>
              </a:tr>
            </a:tbl>
          </a:graphicData>
        </a:graphic>
      </p:graphicFrame>
      <p:sp>
        <p:nvSpPr>
          <p:cNvPr id="3" name="TextBox 2"/>
          <p:cNvSpPr txBox="1"/>
          <p:nvPr/>
        </p:nvSpPr>
        <p:spPr>
          <a:xfrm>
            <a:off x="360947" y="2342147"/>
            <a:ext cx="2253916" cy="2862322"/>
          </a:xfrm>
          <a:prstGeom prst="rect">
            <a:avLst/>
          </a:prstGeom>
          <a:noFill/>
        </p:spPr>
        <p:txBody>
          <a:bodyPr wrap="square" rtlCol="0">
            <a:spAutoFit/>
          </a:bodyPr>
          <a:lstStyle/>
          <a:p>
            <a:r>
              <a:rPr lang="en-US" b="1" dirty="0" err="1"/>
              <a:t>NSOC</a:t>
            </a:r>
            <a:r>
              <a:rPr lang="en-US" b="1" dirty="0"/>
              <a:t> / </a:t>
            </a:r>
            <a:r>
              <a:rPr lang="en-US" b="1" dirty="0" err="1"/>
              <a:t>NHATS</a:t>
            </a:r>
            <a:r>
              <a:rPr lang="en-US" b="1" dirty="0"/>
              <a:t> 2017:</a:t>
            </a:r>
          </a:p>
          <a:p>
            <a:endParaRPr lang="en-US" b="1" dirty="0"/>
          </a:p>
          <a:p>
            <a:r>
              <a:rPr lang="en-US" b="1" dirty="0"/>
              <a:t>Care recipient adverse consequences of  unmet needs for ADL / </a:t>
            </a:r>
            <a:r>
              <a:rPr lang="en-US" b="1" dirty="0" err="1"/>
              <a:t>IADL</a:t>
            </a:r>
            <a:r>
              <a:rPr lang="en-US" b="1" dirty="0"/>
              <a:t> / Mobility care by caregiving context variables</a:t>
            </a:r>
          </a:p>
          <a:p>
            <a:endParaRPr lang="en-US" b="1" dirty="0"/>
          </a:p>
        </p:txBody>
      </p:sp>
    </p:spTree>
    <p:extLst>
      <p:ext uri="{BB962C8B-B14F-4D97-AF65-F5344CB8AC3E}">
        <p14:creationId xmlns:p14="http://schemas.microsoft.com/office/powerpoint/2010/main" val="2178179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NHATS</a:t>
            </a:r>
            <a:r>
              <a:rPr lang="en-US" dirty="0"/>
              <a:t> / </a:t>
            </a:r>
            <a:r>
              <a:rPr lang="en-US" dirty="0" err="1"/>
              <a:t>NSOC</a:t>
            </a:r>
            <a:r>
              <a:rPr lang="en-US" dirty="0"/>
              <a:t> Key findings</a:t>
            </a:r>
          </a:p>
        </p:txBody>
      </p:sp>
      <p:sp>
        <p:nvSpPr>
          <p:cNvPr id="3" name="Content Placeholder 2"/>
          <p:cNvSpPr>
            <a:spLocks noGrp="1"/>
          </p:cNvSpPr>
          <p:nvPr>
            <p:ph idx="1"/>
          </p:nvPr>
        </p:nvSpPr>
        <p:spPr>
          <a:xfrm>
            <a:off x="288758" y="1291389"/>
            <a:ext cx="11065042" cy="4885575"/>
          </a:xfrm>
        </p:spPr>
        <p:txBody>
          <a:bodyPr/>
          <a:lstStyle/>
          <a:p>
            <a:endParaRPr lang="en-US" u="sng" dirty="0"/>
          </a:p>
          <a:p>
            <a:pPr marL="0" indent="0">
              <a:buNone/>
            </a:pPr>
            <a:r>
              <a:rPr lang="en-US" sz="2800" u="sng" dirty="0"/>
              <a:t>Caregiving </a:t>
            </a:r>
            <a:r>
              <a:rPr lang="en-US" sz="2800" b="1" u="sng" dirty="0"/>
              <a:t>mental health factors </a:t>
            </a:r>
            <a:r>
              <a:rPr lang="en-US" sz="2800" b="1" i="1" u="sng" dirty="0"/>
              <a:t>associated</a:t>
            </a:r>
            <a:r>
              <a:rPr lang="en-US" sz="2800" u="sng" dirty="0"/>
              <a:t> with poor CR outcomes</a:t>
            </a:r>
            <a:endParaRPr lang="en-US" sz="2800" dirty="0"/>
          </a:p>
          <a:p>
            <a:pPr marL="0" indent="0">
              <a:buNone/>
            </a:pPr>
            <a:r>
              <a:rPr lang="en-US" sz="2800" dirty="0"/>
              <a:t> </a:t>
            </a:r>
          </a:p>
          <a:p>
            <a:r>
              <a:rPr lang="en-US" sz="2800" b="1" dirty="0"/>
              <a:t>High CG burden</a:t>
            </a:r>
            <a:r>
              <a:rPr lang="en-US" sz="2800" dirty="0"/>
              <a:t> (Adverse consequences / unmet needs; falls; depression; anxiety; psychosocial well-being)</a:t>
            </a:r>
          </a:p>
          <a:p>
            <a:pPr lvl="0"/>
            <a:r>
              <a:rPr lang="en-US" sz="2800" b="1" dirty="0"/>
              <a:t>High CG depression</a:t>
            </a:r>
            <a:r>
              <a:rPr lang="en-US" sz="2800" dirty="0"/>
              <a:t> (depression; anxiety; psychosocial well-being)</a:t>
            </a:r>
          </a:p>
          <a:p>
            <a:pPr lvl="0"/>
            <a:r>
              <a:rPr lang="en-US" sz="2800" b="1" dirty="0"/>
              <a:t>High CG Anxiety</a:t>
            </a:r>
            <a:r>
              <a:rPr lang="en-US" sz="2800" dirty="0"/>
              <a:t> (depression; anxiety; psychosocial well-being)</a:t>
            </a:r>
          </a:p>
          <a:p>
            <a:pPr marL="0" indent="0">
              <a:buNone/>
            </a:pPr>
            <a:endParaRPr lang="en-US" dirty="0"/>
          </a:p>
        </p:txBody>
      </p:sp>
    </p:spTree>
    <p:extLst>
      <p:ext uri="{BB962C8B-B14F-4D97-AF65-F5344CB8AC3E}">
        <p14:creationId xmlns:p14="http://schemas.microsoft.com/office/powerpoint/2010/main" val="293679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9A75A1-5AAE-A740-A2BD-7C5EB5E83EC7}"/>
              </a:ext>
            </a:extLst>
          </p:cNvPr>
          <p:cNvPicPr>
            <a:picLocks noChangeAspect="1"/>
          </p:cNvPicPr>
          <p:nvPr/>
        </p:nvPicPr>
        <p:blipFill>
          <a:blip r:embed="rId2"/>
          <a:stretch>
            <a:fillRect/>
          </a:stretch>
        </p:blipFill>
        <p:spPr>
          <a:xfrm>
            <a:off x="-1" y="-75555"/>
            <a:ext cx="12326319" cy="6933555"/>
          </a:xfrm>
          <a:prstGeom prst="rect">
            <a:avLst/>
          </a:prstGeom>
        </p:spPr>
      </p:pic>
      <p:pic>
        <p:nvPicPr>
          <p:cNvPr id="5" name="Picture 4">
            <a:extLst>
              <a:ext uri="{FF2B5EF4-FFF2-40B4-BE49-F238E27FC236}">
                <a16:creationId xmlns:a16="http://schemas.microsoft.com/office/drawing/2014/main" id="{9FD826F3-2588-1949-B4A5-E4A56AEF7E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8481" y="6236681"/>
            <a:ext cx="1537023" cy="473915"/>
          </a:xfrm>
          <a:prstGeom prst="rect">
            <a:avLst/>
          </a:prstGeom>
        </p:spPr>
      </p:pic>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144380" y="344905"/>
            <a:ext cx="12181938" cy="649706"/>
          </a:xfrm>
        </p:spPr>
        <p:txBody>
          <a:bodyPr/>
          <a:lstStyle/>
          <a:p>
            <a:pPr algn="ctr"/>
            <a:r>
              <a:rPr lang="en-US" dirty="0">
                <a:solidFill>
                  <a:schemeClr val="bg1"/>
                </a:solidFill>
              </a:rPr>
              <a:t>Broad Research Questions / Aims </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0" y="994612"/>
            <a:ext cx="12434372" cy="5182354"/>
          </a:xfrm>
        </p:spPr>
        <p:txBody>
          <a:bodyPr/>
          <a:lstStyle/>
          <a:p>
            <a:pPr marL="0" indent="0">
              <a:buNone/>
            </a:pPr>
            <a:r>
              <a:rPr lang="en-US" sz="2400" u="sng" dirty="0">
                <a:solidFill>
                  <a:schemeClr val="tx2">
                    <a:lumMod val="75000"/>
                  </a:schemeClr>
                </a:solidFill>
              </a:rPr>
              <a:t>Aim 3a</a:t>
            </a:r>
            <a:r>
              <a:rPr lang="en-US" sz="2400" dirty="0">
                <a:solidFill>
                  <a:schemeClr val="tx2">
                    <a:lumMod val="75000"/>
                  </a:schemeClr>
                </a:solidFill>
              </a:rPr>
              <a:t>: To what extent does having a </a:t>
            </a:r>
            <a:r>
              <a:rPr lang="en-US" sz="2400" u="sng" dirty="0">
                <a:solidFill>
                  <a:schemeClr val="tx2">
                    <a:lumMod val="75000"/>
                  </a:schemeClr>
                </a:solidFill>
              </a:rPr>
              <a:t>family caregiver </a:t>
            </a:r>
            <a:r>
              <a:rPr lang="en-US" sz="2400" dirty="0">
                <a:solidFill>
                  <a:schemeClr val="tx2">
                    <a:lumMod val="75000"/>
                  </a:schemeClr>
                </a:solidFill>
              </a:rPr>
              <a:t>and type of family caregiver protect PWDs from negative outcomes over time / </a:t>
            </a:r>
            <a:r>
              <a:rPr lang="en-US" sz="2400" i="1" dirty="0">
                <a:solidFill>
                  <a:schemeClr val="tx2">
                    <a:lumMod val="75000"/>
                  </a:schemeClr>
                </a:solidFill>
              </a:rPr>
              <a:t>across the lifespan</a:t>
            </a:r>
            <a:r>
              <a:rPr lang="en-US" sz="2400" dirty="0">
                <a:solidFill>
                  <a:schemeClr val="tx2">
                    <a:lumMod val="75000"/>
                  </a:schemeClr>
                </a:solidFill>
              </a:rPr>
              <a:t>? (</a:t>
            </a:r>
            <a:r>
              <a:rPr lang="en-US" sz="2400" b="1" dirty="0" err="1">
                <a:solidFill>
                  <a:schemeClr val="tx2">
                    <a:lumMod val="75000"/>
                  </a:schemeClr>
                </a:solidFill>
              </a:rPr>
              <a:t>PWD</a:t>
            </a:r>
            <a:r>
              <a:rPr lang="en-US" sz="2400" b="1" dirty="0">
                <a:solidFill>
                  <a:schemeClr val="tx2">
                    <a:lumMod val="75000"/>
                  </a:schemeClr>
                </a:solidFill>
              </a:rPr>
              <a:t> / CG dyad</a:t>
            </a:r>
            <a:r>
              <a:rPr lang="en-US" sz="2400" dirty="0">
                <a:solidFill>
                  <a:schemeClr val="tx2">
                    <a:lumMod val="75000"/>
                  </a:schemeClr>
                </a:solidFill>
              </a:rPr>
              <a:t>) </a:t>
            </a:r>
          </a:p>
          <a:p>
            <a:pPr marL="0" indent="0">
              <a:buNone/>
            </a:pPr>
            <a:r>
              <a:rPr lang="en-US" sz="2400" u="sng" dirty="0">
                <a:solidFill>
                  <a:schemeClr val="tx2">
                    <a:lumMod val="75000"/>
                  </a:schemeClr>
                </a:solidFill>
              </a:rPr>
              <a:t>Aim 3b</a:t>
            </a:r>
            <a:r>
              <a:rPr lang="en-US" sz="2400" dirty="0">
                <a:solidFill>
                  <a:schemeClr val="tx2">
                    <a:lumMod val="75000"/>
                  </a:schemeClr>
                </a:solidFill>
              </a:rPr>
              <a:t>: To what extend does </a:t>
            </a:r>
            <a:r>
              <a:rPr lang="en-US" sz="2400" u="sng" dirty="0">
                <a:solidFill>
                  <a:schemeClr val="tx2">
                    <a:lumMod val="75000"/>
                  </a:schemeClr>
                </a:solidFill>
              </a:rPr>
              <a:t>high quality family support</a:t>
            </a:r>
            <a:r>
              <a:rPr lang="en-US" sz="2400" dirty="0">
                <a:solidFill>
                  <a:schemeClr val="tx2">
                    <a:lumMod val="75000"/>
                  </a:schemeClr>
                </a:solidFill>
              </a:rPr>
              <a:t> (e.g. low burden, physically and mentally healthy, socially active family members) protect </a:t>
            </a:r>
            <a:r>
              <a:rPr lang="en-US" sz="2400" dirty="0" err="1">
                <a:solidFill>
                  <a:schemeClr val="tx2">
                    <a:lumMod val="75000"/>
                  </a:schemeClr>
                </a:solidFill>
              </a:rPr>
              <a:t>PWDs</a:t>
            </a:r>
            <a:r>
              <a:rPr lang="en-US" sz="2400" dirty="0">
                <a:solidFill>
                  <a:schemeClr val="tx2">
                    <a:lumMod val="75000"/>
                  </a:schemeClr>
                </a:solidFill>
              </a:rPr>
              <a:t> from negative outcomes over time / </a:t>
            </a:r>
            <a:r>
              <a:rPr lang="en-US" sz="2400" i="1" dirty="0">
                <a:solidFill>
                  <a:schemeClr val="tx2">
                    <a:lumMod val="75000"/>
                  </a:schemeClr>
                </a:solidFill>
              </a:rPr>
              <a:t>across the lifespan</a:t>
            </a:r>
            <a:r>
              <a:rPr lang="en-US" sz="2400" dirty="0">
                <a:solidFill>
                  <a:schemeClr val="tx2">
                    <a:lumMod val="75000"/>
                  </a:schemeClr>
                </a:solidFill>
              </a:rPr>
              <a:t>? (</a:t>
            </a:r>
            <a:r>
              <a:rPr lang="en-US" sz="2400" b="1" dirty="0" err="1">
                <a:solidFill>
                  <a:schemeClr val="tx2">
                    <a:lumMod val="75000"/>
                  </a:schemeClr>
                </a:solidFill>
              </a:rPr>
              <a:t>PWD</a:t>
            </a:r>
            <a:r>
              <a:rPr lang="en-US" sz="2400" b="1" dirty="0">
                <a:solidFill>
                  <a:schemeClr val="tx2">
                    <a:lumMod val="75000"/>
                  </a:schemeClr>
                </a:solidFill>
              </a:rPr>
              <a:t> / CG dyad</a:t>
            </a:r>
            <a:r>
              <a:rPr lang="en-US" sz="2400" dirty="0">
                <a:solidFill>
                  <a:schemeClr val="tx2">
                    <a:lumMod val="75000"/>
                  </a:schemeClr>
                </a:solidFill>
              </a:rPr>
              <a:t>) </a:t>
            </a:r>
          </a:p>
          <a:p>
            <a:endParaRPr lang="en-US" sz="2400" u="sng" dirty="0">
              <a:solidFill>
                <a:schemeClr val="tx2">
                  <a:lumMod val="75000"/>
                </a:schemeClr>
              </a:solidFill>
            </a:endParaRPr>
          </a:p>
          <a:p>
            <a:pPr marL="0" indent="0">
              <a:buNone/>
            </a:pPr>
            <a:r>
              <a:rPr lang="en-US" sz="2400" u="sng" dirty="0">
                <a:solidFill>
                  <a:schemeClr val="tx2">
                    <a:lumMod val="75000"/>
                  </a:schemeClr>
                </a:solidFill>
              </a:rPr>
              <a:t>Aim 4:</a:t>
            </a:r>
            <a:r>
              <a:rPr lang="en-US" sz="2400" dirty="0">
                <a:solidFill>
                  <a:schemeClr val="tx2">
                    <a:lumMod val="75000"/>
                  </a:schemeClr>
                </a:solidFill>
              </a:rPr>
              <a:t> Informed by the analyses from Aims 1 – 3b and ongoing synthesis of the published literature based on these surveys, (a) disseminate key findings on family support for PWDs, and b) make recommendations on policies regarding family support for PWDs, including recommendations for  improving measurement and data collection strategies to inform policy and intervention research needed to move the field forward.</a:t>
            </a: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7DF7E8AF-204C-5F41-B1C5-90B86499F2E2}"/>
              </a:ext>
            </a:extLst>
          </p:cNvPr>
          <p:cNvPicPr>
            <a:picLocks noChangeAspect="1"/>
          </p:cNvPicPr>
          <p:nvPr/>
        </p:nvPicPr>
        <p:blipFill rotWithShape="1">
          <a:blip r:embed="rId4"/>
          <a:srcRect l="33453" t="-6243"/>
          <a:stretch/>
        </p:blipFill>
        <p:spPr>
          <a:xfrm>
            <a:off x="9240253" y="5249947"/>
            <a:ext cx="2951747" cy="1570826"/>
          </a:xfrm>
          <a:prstGeom prst="rect">
            <a:avLst/>
          </a:prstGeom>
        </p:spPr>
      </p:pic>
    </p:spTree>
    <p:extLst>
      <p:ext uri="{BB962C8B-B14F-4D97-AF65-F5344CB8AC3E}">
        <p14:creationId xmlns:p14="http://schemas.microsoft.com/office/powerpoint/2010/main" val="226365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3765444"/>
              </p:ext>
            </p:extLst>
          </p:nvPr>
        </p:nvGraphicFramePr>
        <p:xfrm>
          <a:off x="2430381" y="168449"/>
          <a:ext cx="8003495" cy="6653855"/>
        </p:xfrm>
        <a:graphic>
          <a:graphicData uri="http://schemas.openxmlformats.org/drawingml/2006/table">
            <a:tbl>
              <a:tblPr/>
              <a:tblGrid>
                <a:gridCol w="1548062">
                  <a:extLst>
                    <a:ext uri="{9D8B030D-6E8A-4147-A177-3AD203B41FA5}">
                      <a16:colId xmlns:a16="http://schemas.microsoft.com/office/drawing/2014/main" val="747284504"/>
                    </a:ext>
                  </a:extLst>
                </a:gridCol>
                <a:gridCol w="1425448">
                  <a:extLst>
                    <a:ext uri="{9D8B030D-6E8A-4147-A177-3AD203B41FA5}">
                      <a16:colId xmlns:a16="http://schemas.microsoft.com/office/drawing/2014/main" val="1344723427"/>
                    </a:ext>
                  </a:extLst>
                </a:gridCol>
                <a:gridCol w="824242">
                  <a:extLst>
                    <a:ext uri="{9D8B030D-6E8A-4147-A177-3AD203B41FA5}">
                      <a16:colId xmlns:a16="http://schemas.microsoft.com/office/drawing/2014/main" val="1287542549"/>
                    </a:ext>
                  </a:extLst>
                </a:gridCol>
                <a:gridCol w="579685">
                  <a:extLst>
                    <a:ext uri="{9D8B030D-6E8A-4147-A177-3AD203B41FA5}">
                      <a16:colId xmlns:a16="http://schemas.microsoft.com/office/drawing/2014/main" val="1254994769"/>
                    </a:ext>
                  </a:extLst>
                </a:gridCol>
                <a:gridCol w="715552">
                  <a:extLst>
                    <a:ext uri="{9D8B030D-6E8A-4147-A177-3AD203B41FA5}">
                      <a16:colId xmlns:a16="http://schemas.microsoft.com/office/drawing/2014/main" val="2648754061"/>
                    </a:ext>
                  </a:extLst>
                </a:gridCol>
                <a:gridCol w="652147">
                  <a:extLst>
                    <a:ext uri="{9D8B030D-6E8A-4147-A177-3AD203B41FA5}">
                      <a16:colId xmlns:a16="http://schemas.microsoft.com/office/drawing/2014/main" val="983426365"/>
                    </a:ext>
                  </a:extLst>
                </a:gridCol>
                <a:gridCol w="809145">
                  <a:extLst>
                    <a:ext uri="{9D8B030D-6E8A-4147-A177-3AD203B41FA5}">
                      <a16:colId xmlns:a16="http://schemas.microsoft.com/office/drawing/2014/main" val="1403651555"/>
                    </a:ext>
                  </a:extLst>
                </a:gridCol>
                <a:gridCol w="869529">
                  <a:extLst>
                    <a:ext uri="{9D8B030D-6E8A-4147-A177-3AD203B41FA5}">
                      <a16:colId xmlns:a16="http://schemas.microsoft.com/office/drawing/2014/main" val="3326174493"/>
                    </a:ext>
                  </a:extLst>
                </a:gridCol>
                <a:gridCol w="579685">
                  <a:extLst>
                    <a:ext uri="{9D8B030D-6E8A-4147-A177-3AD203B41FA5}">
                      <a16:colId xmlns:a16="http://schemas.microsoft.com/office/drawing/2014/main" val="203628317"/>
                    </a:ext>
                  </a:extLst>
                </a:gridCol>
              </a:tblGrid>
              <a:tr h="245907">
                <a:tc>
                  <a:txBody>
                    <a:bodyPr/>
                    <a:lstStyle/>
                    <a:p>
                      <a:pPr algn="l" fontAlgn="b"/>
                      <a:endParaRPr lang="en-US" sz="900" b="0" i="0" u="none"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gridSpan="4">
                  <a:txBody>
                    <a:bodyPr/>
                    <a:lstStyle/>
                    <a:p>
                      <a:pPr algn="ctr" fontAlgn="ctr"/>
                      <a:r>
                        <a:rPr lang="en-US" sz="900" b="1" i="0" u="sng" strike="noStrike" dirty="0">
                          <a:solidFill>
                            <a:srgbClr val="000000"/>
                          </a:solidFill>
                          <a:effectLst/>
                          <a:latin typeface="Calibri" panose="020F0502020204030204" pitchFamily="34" charset="0"/>
                        </a:rPr>
                        <a:t>CR depression score</a:t>
                      </a:r>
                    </a:p>
                  </a:txBody>
                  <a:tcPr marL="8085" marR="8085" marT="80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gridSpan="2">
                  <a:txBody>
                    <a:bodyPr/>
                    <a:lstStyle/>
                    <a:p>
                      <a:pPr algn="l" fontAlgn="ctr"/>
                      <a:r>
                        <a:rPr lang="en-US" sz="900" b="1" i="0" u="sng" strike="noStrike" dirty="0">
                          <a:solidFill>
                            <a:srgbClr val="000000"/>
                          </a:solidFill>
                          <a:effectLst/>
                          <a:latin typeface="Calibri" panose="020F0502020204030204" pitchFamily="34" charset="0"/>
                        </a:rPr>
                        <a:t>CR anxiety score</a:t>
                      </a:r>
                    </a:p>
                  </a:txBody>
                  <a:tcPr marL="8085" marR="8085" marT="808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268883221"/>
                  </a:ext>
                </a:extLst>
              </a:tr>
              <a:tr h="445092">
                <a:tc>
                  <a:txBody>
                    <a:bodyPr/>
                    <a:lstStyle/>
                    <a:p>
                      <a:pPr algn="l" fontAlgn="b"/>
                      <a:endParaRPr lang="en-US" sz="900" b="0" i="0" u="none"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0-2</a:t>
                      </a:r>
                    </a:p>
                  </a:txBody>
                  <a:tcPr marL="8085" marR="8085" marT="8085"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3+</a:t>
                      </a:r>
                    </a:p>
                  </a:txBody>
                  <a:tcPr marL="8085" marR="8085" marT="8085" marB="0" anchor="b">
                    <a:lnL>
                      <a:noFill/>
                    </a:lnL>
                    <a:lnR>
                      <a:noFill/>
                    </a:lnR>
                    <a:lnT>
                      <a:noFill/>
                    </a:lnT>
                    <a:lnB>
                      <a:noFill/>
                    </a:lnB>
                  </a:tcPr>
                </a:tc>
                <a:tc>
                  <a:txBody>
                    <a:bodyPr/>
                    <a:lstStyle/>
                    <a:p>
                      <a:pPr algn="r" fontAlgn="b"/>
                      <a:endParaRPr lang="en-US" sz="900" b="1" i="0" u="sng"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endParaRPr lang="en-US" sz="900" b="1" i="0" u="sng"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0-2</a:t>
                      </a:r>
                    </a:p>
                  </a:txBody>
                  <a:tcPr marL="8085" marR="8085" marT="8085" marB="0" anchor="b">
                    <a:lnL>
                      <a:noFill/>
                    </a:lnL>
                    <a:lnR>
                      <a:noFill/>
                    </a:lnR>
                    <a:lnT>
                      <a:noFill/>
                    </a:lnT>
                    <a:lnB>
                      <a:noFill/>
                    </a:lnB>
                  </a:tcPr>
                </a:tc>
                <a:tc>
                  <a:txBody>
                    <a:bodyPr/>
                    <a:lstStyle/>
                    <a:p>
                      <a:pPr algn="r" fontAlgn="b"/>
                      <a:r>
                        <a:rPr lang="en-US" sz="900" b="1" i="0" u="sng" strike="noStrike" dirty="0">
                          <a:solidFill>
                            <a:srgbClr val="000000"/>
                          </a:solidFill>
                          <a:effectLst/>
                          <a:latin typeface="Calibri" panose="020F0502020204030204" pitchFamily="34" charset="0"/>
                        </a:rPr>
                        <a:t>3+</a:t>
                      </a:r>
                    </a:p>
                  </a:txBody>
                  <a:tcPr marL="8085" marR="8085" marT="8085" marB="0" anchor="b">
                    <a:lnL>
                      <a:noFill/>
                    </a:lnL>
                    <a:lnR>
                      <a:noFill/>
                    </a:lnR>
                    <a:lnT>
                      <a:noFill/>
                    </a:lnT>
                    <a:lnB>
                      <a:noFill/>
                    </a:lnB>
                  </a:tcPr>
                </a:tc>
                <a:tc>
                  <a:txBody>
                    <a:bodyPr/>
                    <a:lstStyle/>
                    <a:p>
                      <a:pPr algn="ctr" fontAlgn="b"/>
                      <a:endParaRPr lang="en-US" sz="900" b="1" i="0" u="sng"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2615577854"/>
                  </a:ext>
                </a:extLst>
              </a:tr>
              <a:tr h="258202">
                <a:tc>
                  <a:txBody>
                    <a:bodyPr/>
                    <a:lstStyle/>
                    <a:p>
                      <a:pPr algn="l" fontAlgn="b"/>
                      <a:r>
                        <a:rPr lang="en-US" sz="1000" b="1" i="0" u="none" strike="noStrike">
                          <a:solidFill>
                            <a:srgbClr val="000000"/>
                          </a:solidFill>
                          <a:effectLst/>
                          <a:latin typeface="Calibri" panose="020F0502020204030204" pitchFamily="34" charset="0"/>
                        </a:rPr>
                        <a:t>Overall</a:t>
                      </a:r>
                    </a:p>
                  </a:txBody>
                  <a:tcPr marL="8085" marR="8085" marT="8085"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76.4%</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23.6%</a:t>
                      </a:r>
                    </a:p>
                  </a:txBody>
                  <a:tcPr marL="8085" marR="8085" marT="808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87.2%</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21.1%</a:t>
                      </a:r>
                    </a:p>
                  </a:txBody>
                  <a:tcPr marL="8085" marR="8085" marT="808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3510198852"/>
                  </a:ext>
                </a:extLst>
              </a:tr>
              <a:tr h="258202">
                <a:tc>
                  <a:txBody>
                    <a:bodyPr/>
                    <a:lstStyle/>
                    <a:p>
                      <a:pPr algn="l" fontAlgn="b"/>
                      <a:endParaRPr lang="en-US" sz="1000" b="1"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3824867492"/>
                  </a:ext>
                </a:extLst>
              </a:tr>
              <a:tr h="245907">
                <a:tc>
                  <a:txBody>
                    <a:bodyPr/>
                    <a:lstStyle/>
                    <a:p>
                      <a:pPr algn="l" fontAlgn="b"/>
                      <a:r>
                        <a:rPr lang="en-US" sz="900" b="0" i="0" u="none" strike="noStrike" dirty="0">
                          <a:solidFill>
                            <a:srgbClr val="000000"/>
                          </a:solidFill>
                          <a:effectLst/>
                          <a:latin typeface="Calibri" panose="020F0502020204030204" pitchFamily="34" charset="0"/>
                        </a:rPr>
                        <a:t>CG</a:t>
                      </a:r>
                      <a:r>
                        <a:rPr lang="en-US" sz="900" b="0" i="0" u="none" strike="noStrike" baseline="0" dirty="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Gains from caregiving</a:t>
                      </a:r>
                    </a:p>
                  </a:txBody>
                  <a:tcPr marL="8085" marR="8085" marT="808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Little or None</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77.4%</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22.6%</a:t>
                      </a: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84.9%</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15.2%</a:t>
                      </a: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8085" marR="8085" marT="8085" marB="0" anchor="b">
                    <a:lnL>
                      <a:noFill/>
                    </a:lnL>
                    <a:lnR>
                      <a:noFill/>
                    </a:lnR>
                    <a:lnT>
                      <a:noFill/>
                    </a:lnT>
                    <a:lnB>
                      <a:noFill/>
                    </a:lnB>
                  </a:tcPr>
                </a:tc>
                <a:extLst>
                  <a:ext uri="{0D108BD9-81ED-4DB2-BD59-A6C34878D82A}">
                    <a16:rowId xmlns:a16="http://schemas.microsoft.com/office/drawing/2014/main" val="2962216001"/>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Some</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76.5%</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23.5%</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79.1%</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20.9%</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2165514481"/>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Substantial</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76.3%</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23.7%</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78.6%</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21.4%</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1147008412"/>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1434291092"/>
                  </a:ext>
                </a:extLst>
              </a:tr>
              <a:tr h="245907">
                <a:tc>
                  <a:txBody>
                    <a:bodyPr/>
                    <a:lstStyle/>
                    <a:p>
                      <a:pPr algn="l" fontAlgn="b"/>
                      <a:r>
                        <a:rPr lang="en-US" sz="900" b="0" i="0" u="none" strike="noStrike" dirty="0">
                          <a:solidFill>
                            <a:srgbClr val="000000"/>
                          </a:solidFill>
                          <a:effectLst/>
                          <a:latin typeface="Calibri" panose="020F0502020204030204" pitchFamily="34" charset="0"/>
                        </a:rPr>
                        <a:t>CG Negative aspects of caregiving</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Little or None</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78.4%</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21.6%</a:t>
                      </a: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81.5%</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18.6%</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1717092575"/>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Some</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74.3%</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25.7%</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77.1%</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22.9%</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2110448866"/>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Substantial</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68.6%</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31.4%</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63.8%</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36.3%</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3345845395"/>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3535317278"/>
                  </a:ext>
                </a:extLst>
              </a:tr>
              <a:tr h="245907">
                <a:tc>
                  <a:txBody>
                    <a:bodyPr/>
                    <a:lstStyle/>
                    <a:p>
                      <a:pPr algn="l" fontAlgn="b"/>
                      <a:r>
                        <a:rPr lang="en-US" sz="900" b="0" i="0" u="none" strike="noStrike" dirty="0">
                          <a:solidFill>
                            <a:srgbClr val="000000"/>
                          </a:solidFill>
                          <a:effectLst/>
                          <a:latin typeface="Calibri" panose="020F0502020204030204" pitchFamily="34" charset="0"/>
                        </a:rPr>
                        <a:t>CG Depression</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No</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76.5%</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23.5%</a:t>
                      </a: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80.0%</a:t>
                      </a:r>
                    </a:p>
                  </a:txBody>
                  <a:tcPr marL="8085" marR="8085" marT="8085"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20.0%</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FFF00"/>
                    </a:solidFill>
                  </a:tcPr>
                </a:tc>
                <a:extLst>
                  <a:ext uri="{0D108BD9-81ED-4DB2-BD59-A6C34878D82A}">
                    <a16:rowId xmlns:a16="http://schemas.microsoft.com/office/drawing/2014/main" val="3852893564"/>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77.9%</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22.1%</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71.6%</a:t>
                      </a:r>
                    </a:p>
                  </a:txBody>
                  <a:tcPr marL="8085" marR="8085" marT="8085"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28.4%</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FFF00"/>
                    </a:solidFill>
                  </a:tcPr>
                </a:tc>
                <a:extLst>
                  <a:ext uri="{0D108BD9-81ED-4DB2-BD59-A6C34878D82A}">
                    <a16:rowId xmlns:a16="http://schemas.microsoft.com/office/drawing/2014/main" val="2851414132"/>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3719780416"/>
                  </a:ext>
                </a:extLst>
              </a:tr>
              <a:tr h="245907">
                <a:tc>
                  <a:txBody>
                    <a:bodyPr/>
                    <a:lstStyle/>
                    <a:p>
                      <a:pPr algn="l" fontAlgn="b"/>
                      <a:r>
                        <a:rPr lang="en-US" sz="900" b="0" i="0" u="none" strike="noStrike" dirty="0">
                          <a:solidFill>
                            <a:srgbClr val="000000"/>
                          </a:solidFill>
                          <a:effectLst/>
                          <a:latin typeface="Calibri" panose="020F0502020204030204" pitchFamily="34" charset="0"/>
                        </a:rPr>
                        <a:t>CG Anxiety</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No</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78.2%</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21.9%</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4B084"/>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80.7%</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19.3%</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2596286219"/>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66.3%</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33.7%</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66.7%</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33.3%</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2210542443"/>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3324664722"/>
                  </a:ext>
                </a:extLst>
              </a:tr>
              <a:tr h="245907">
                <a:tc>
                  <a:txBody>
                    <a:bodyPr/>
                    <a:lstStyle/>
                    <a:p>
                      <a:pPr algn="l" fontAlgn="b"/>
                      <a:r>
                        <a:rPr lang="en-US" sz="900" b="0" i="0" u="none" strike="noStrike" dirty="0">
                          <a:solidFill>
                            <a:schemeClr val="tx1"/>
                          </a:solidFill>
                          <a:effectLst/>
                          <a:latin typeface="Calibri" panose="020F0502020204030204" pitchFamily="34" charset="0"/>
                        </a:rPr>
                        <a:t>CG Financial Difficulty</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dirty="0">
                          <a:solidFill>
                            <a:schemeClr val="tx1"/>
                          </a:solidFill>
                          <a:effectLst/>
                          <a:latin typeface="Calibri" panose="020F0502020204030204" pitchFamily="34" charset="0"/>
                        </a:rPr>
                        <a:t>No</a:t>
                      </a:r>
                    </a:p>
                  </a:txBody>
                  <a:tcPr marL="8085" marR="8085" marT="8085"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Calibri" panose="020F0502020204030204" pitchFamily="34" charset="0"/>
                        </a:rPr>
                        <a:t>77.9%</a:t>
                      </a:r>
                    </a:p>
                  </a:txBody>
                  <a:tcPr marL="8085" marR="8085" marT="8085"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22.1%</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FFF0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80.0%</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20.0%</a:t>
                      </a: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NS</a:t>
                      </a:r>
                    </a:p>
                  </a:txBody>
                  <a:tcPr marL="8085" marR="8085" marT="8085" marB="0" anchor="b">
                    <a:lnL>
                      <a:noFill/>
                    </a:lnL>
                    <a:lnR>
                      <a:noFill/>
                    </a:lnR>
                    <a:lnT>
                      <a:noFill/>
                    </a:lnT>
                    <a:lnB>
                      <a:noFill/>
                    </a:lnB>
                  </a:tcPr>
                </a:tc>
                <a:extLst>
                  <a:ext uri="{0D108BD9-81ED-4DB2-BD59-A6C34878D82A}">
                    <a16:rowId xmlns:a16="http://schemas.microsoft.com/office/drawing/2014/main" val="2417179194"/>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67.5%</a:t>
                      </a:r>
                    </a:p>
                  </a:txBody>
                  <a:tcPr marL="8085" marR="8085" marT="8085"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32.5%</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FFF0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72.9%</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27.1%</a:t>
                      </a: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3294362884"/>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2729595947"/>
                  </a:ext>
                </a:extLst>
              </a:tr>
              <a:tr h="245907">
                <a:tc>
                  <a:txBody>
                    <a:bodyPr/>
                    <a:lstStyle/>
                    <a:p>
                      <a:pPr algn="l" fontAlgn="b"/>
                      <a:r>
                        <a:rPr lang="en-US" sz="900" b="0" i="0" u="none" strike="noStrike" dirty="0">
                          <a:solidFill>
                            <a:srgbClr val="000000"/>
                          </a:solidFill>
                          <a:effectLst/>
                          <a:latin typeface="Calibri" panose="020F0502020204030204" pitchFamily="34" charset="0"/>
                        </a:rPr>
                        <a:t>CG Emotional Difficulty</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No</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79.0%</a:t>
                      </a:r>
                    </a:p>
                  </a:txBody>
                  <a:tcPr marL="8085" marR="8085" marT="8085"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21.1%</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FFF0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82.7%</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17.3%</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1163186582"/>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72.0%</a:t>
                      </a:r>
                    </a:p>
                  </a:txBody>
                  <a:tcPr marL="8085" marR="8085" marT="8085" marB="0" anchor="b">
                    <a:lnL>
                      <a:noFill/>
                    </a:lnL>
                    <a:lnR>
                      <a:noFill/>
                    </a:lnR>
                    <a:lnT>
                      <a:noFill/>
                    </a:lnT>
                    <a:lnB>
                      <a:noFill/>
                    </a:lnB>
                    <a:solidFill>
                      <a:srgbClr val="FFFF00"/>
                    </a:solidFill>
                  </a:tcPr>
                </a:tc>
                <a:tc>
                  <a:txBody>
                    <a:bodyPr/>
                    <a:lstStyle/>
                    <a:p>
                      <a:pPr algn="r" fontAlgn="b"/>
                      <a:r>
                        <a:rPr lang="en-US" sz="900" b="0" i="0" u="none" strike="noStrike">
                          <a:solidFill>
                            <a:srgbClr val="000000"/>
                          </a:solidFill>
                          <a:effectLst/>
                          <a:latin typeface="Calibri" panose="020F0502020204030204" pitchFamily="34" charset="0"/>
                        </a:rPr>
                        <a:t>28.0%</a:t>
                      </a:r>
                    </a:p>
                  </a:txBody>
                  <a:tcPr marL="8085" marR="8085" marT="8085" marB="0" anchor="b">
                    <a:lnL>
                      <a:noFill/>
                    </a:lnL>
                    <a:lnR>
                      <a:noFill/>
                    </a:lnR>
                    <a:lnT>
                      <a:noFill/>
                    </a:lnT>
                    <a:lnB>
                      <a:noFill/>
                    </a:lnB>
                    <a:solidFill>
                      <a:srgbClr val="FFFF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FFF0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72.3%</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27.7%</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3646687374"/>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extLst>
                  <a:ext uri="{0D108BD9-81ED-4DB2-BD59-A6C34878D82A}">
                    <a16:rowId xmlns:a16="http://schemas.microsoft.com/office/drawing/2014/main" val="2431925453"/>
                  </a:ext>
                </a:extLst>
              </a:tr>
              <a:tr h="245907">
                <a:tc>
                  <a:txBody>
                    <a:bodyPr/>
                    <a:lstStyle/>
                    <a:p>
                      <a:pPr algn="l" fontAlgn="b"/>
                      <a:r>
                        <a:rPr lang="en-US" sz="900" b="0" i="0" u="none" strike="noStrike" dirty="0">
                          <a:solidFill>
                            <a:srgbClr val="000000"/>
                          </a:solidFill>
                          <a:effectLst/>
                          <a:latin typeface="Calibri" panose="020F0502020204030204" pitchFamily="34" charset="0"/>
                        </a:rPr>
                        <a:t>CG Physical Difficulty</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No</a:t>
                      </a: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78.3%</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21.7%</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4B084"/>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80.4%</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19.6%</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551390173"/>
                  </a:ext>
                </a:extLst>
              </a:tr>
              <a:tr h="245907">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Yes</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66.8%</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33.2%</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85" marR="8085" marT="8085"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71.6%</a:t>
                      </a:r>
                    </a:p>
                  </a:txBody>
                  <a:tcPr marL="8085" marR="8085" marT="8085" marB="0" anchor="b">
                    <a:lnL>
                      <a:noFill/>
                    </a:lnL>
                    <a:lnR>
                      <a:noFill/>
                    </a:lnR>
                    <a:lnT>
                      <a:noFill/>
                    </a:lnT>
                    <a:lnB>
                      <a:noFill/>
                    </a:lnB>
                    <a:solidFill>
                      <a:srgbClr val="F4B084"/>
                    </a:solidFill>
                  </a:tcPr>
                </a:tc>
                <a:tc>
                  <a:txBody>
                    <a:bodyPr/>
                    <a:lstStyle/>
                    <a:p>
                      <a:pPr algn="r" fontAlgn="b"/>
                      <a:r>
                        <a:rPr lang="en-US" sz="900" b="0" i="0" u="none" strike="noStrike">
                          <a:solidFill>
                            <a:srgbClr val="000000"/>
                          </a:solidFill>
                          <a:effectLst/>
                          <a:latin typeface="Calibri" panose="020F0502020204030204" pitchFamily="34" charset="0"/>
                        </a:rPr>
                        <a:t>28.4%</a:t>
                      </a:r>
                    </a:p>
                  </a:txBody>
                  <a:tcPr marL="8085" marR="8085" marT="8085" marB="0" anchor="b">
                    <a:lnL>
                      <a:noFill/>
                    </a:lnL>
                    <a:lnR>
                      <a:noFill/>
                    </a:lnR>
                    <a:lnT>
                      <a:noFill/>
                    </a:lnT>
                    <a:lnB>
                      <a:noFill/>
                    </a:lnB>
                    <a:solidFill>
                      <a:srgbClr val="F4B08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8085" marR="8085" marT="8085" marB="0" anchor="b">
                    <a:lnL>
                      <a:noFill/>
                    </a:lnL>
                    <a:lnR>
                      <a:noFill/>
                    </a:lnR>
                    <a:lnT>
                      <a:noFill/>
                    </a:lnT>
                    <a:lnB>
                      <a:noFill/>
                    </a:lnB>
                    <a:solidFill>
                      <a:srgbClr val="F4B084"/>
                    </a:solidFill>
                  </a:tcPr>
                </a:tc>
                <a:extLst>
                  <a:ext uri="{0D108BD9-81ED-4DB2-BD59-A6C34878D82A}">
                    <a16:rowId xmlns:a16="http://schemas.microsoft.com/office/drawing/2014/main" val="1741627504"/>
                  </a:ext>
                </a:extLst>
              </a:tr>
            </a:tbl>
          </a:graphicData>
        </a:graphic>
      </p:graphicFrame>
      <p:sp>
        <p:nvSpPr>
          <p:cNvPr id="3" name="TextBox 2"/>
          <p:cNvSpPr txBox="1"/>
          <p:nvPr/>
        </p:nvSpPr>
        <p:spPr>
          <a:xfrm>
            <a:off x="56147" y="2831432"/>
            <a:ext cx="2286000" cy="2031325"/>
          </a:xfrm>
          <a:prstGeom prst="rect">
            <a:avLst/>
          </a:prstGeom>
          <a:noFill/>
        </p:spPr>
        <p:txBody>
          <a:bodyPr wrap="square" rtlCol="0">
            <a:spAutoFit/>
          </a:bodyPr>
          <a:lstStyle/>
          <a:p>
            <a:r>
              <a:rPr lang="en-US" b="1" dirty="0" err="1"/>
              <a:t>NSOC</a:t>
            </a:r>
            <a:r>
              <a:rPr lang="en-US" b="1" dirty="0"/>
              <a:t> / </a:t>
            </a:r>
            <a:r>
              <a:rPr lang="en-US" b="1" dirty="0" err="1"/>
              <a:t>NHATS</a:t>
            </a:r>
            <a:r>
              <a:rPr lang="en-US" b="1" dirty="0"/>
              <a:t> 2017:</a:t>
            </a:r>
          </a:p>
          <a:p>
            <a:endParaRPr lang="en-US" b="1" dirty="0"/>
          </a:p>
          <a:p>
            <a:r>
              <a:rPr lang="en-US" b="1" dirty="0"/>
              <a:t>Care recipient depression and anxiety by caregiver burden, anxiety and depression </a:t>
            </a:r>
          </a:p>
        </p:txBody>
      </p:sp>
    </p:spTree>
    <p:extLst>
      <p:ext uri="{BB962C8B-B14F-4D97-AF65-F5344CB8AC3E}">
        <p14:creationId xmlns:p14="http://schemas.microsoft.com/office/powerpoint/2010/main" val="3206450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NHATS</a:t>
            </a:r>
            <a:r>
              <a:rPr lang="en-US" dirty="0"/>
              <a:t> / </a:t>
            </a:r>
            <a:r>
              <a:rPr lang="en-US" dirty="0" err="1"/>
              <a:t>NSOC</a:t>
            </a:r>
            <a:r>
              <a:rPr lang="en-US" dirty="0"/>
              <a:t> Key findings</a:t>
            </a:r>
          </a:p>
        </p:txBody>
      </p:sp>
      <p:sp>
        <p:nvSpPr>
          <p:cNvPr id="3" name="Content Placeholder 2"/>
          <p:cNvSpPr>
            <a:spLocks noGrp="1"/>
          </p:cNvSpPr>
          <p:nvPr>
            <p:ph idx="1"/>
          </p:nvPr>
        </p:nvSpPr>
        <p:spPr>
          <a:xfrm>
            <a:off x="385011" y="1339517"/>
            <a:ext cx="10968789" cy="4837448"/>
          </a:xfrm>
        </p:spPr>
        <p:txBody>
          <a:bodyPr/>
          <a:lstStyle/>
          <a:p>
            <a:pPr marL="0" indent="0">
              <a:buNone/>
            </a:pPr>
            <a:r>
              <a:rPr lang="en-US" u="sng" dirty="0"/>
              <a:t>Caregiving </a:t>
            </a:r>
            <a:r>
              <a:rPr lang="en-US" b="1" u="sng" dirty="0"/>
              <a:t>physical health factors </a:t>
            </a:r>
            <a:r>
              <a:rPr lang="en-US" b="1" i="1" u="sng" dirty="0"/>
              <a:t>associated</a:t>
            </a:r>
            <a:r>
              <a:rPr lang="en-US" b="1" u="sng" dirty="0"/>
              <a:t> </a:t>
            </a:r>
            <a:r>
              <a:rPr lang="en-US" u="sng" dirty="0"/>
              <a:t>with poor CR outcomes</a:t>
            </a:r>
            <a:endParaRPr lang="en-US" dirty="0"/>
          </a:p>
          <a:p>
            <a:pPr marL="0" indent="0">
              <a:buNone/>
            </a:pPr>
            <a:endParaRPr lang="en-US" dirty="0"/>
          </a:p>
          <a:p>
            <a:pPr lvl="0"/>
            <a:r>
              <a:rPr lang="en-US" dirty="0"/>
              <a:t>CG </a:t>
            </a:r>
            <a:r>
              <a:rPr lang="en-US" b="1" dirty="0"/>
              <a:t>fair/poor self-rated health</a:t>
            </a:r>
            <a:r>
              <a:rPr lang="en-US" dirty="0"/>
              <a:t> (hospital stays; anxiety)</a:t>
            </a:r>
          </a:p>
          <a:p>
            <a:pPr lvl="0"/>
            <a:r>
              <a:rPr lang="en-US" dirty="0"/>
              <a:t>CG </a:t>
            </a:r>
            <a:r>
              <a:rPr lang="en-US" b="1" dirty="0"/>
              <a:t>breathing problems</a:t>
            </a:r>
            <a:r>
              <a:rPr lang="en-US" dirty="0"/>
              <a:t> (depression; anxiety)</a:t>
            </a:r>
          </a:p>
          <a:p>
            <a:pPr lvl="0"/>
            <a:r>
              <a:rPr lang="en-US" dirty="0"/>
              <a:t>CG </a:t>
            </a:r>
            <a:r>
              <a:rPr lang="en-US" b="1" dirty="0"/>
              <a:t>upper extremity limitations</a:t>
            </a:r>
            <a:r>
              <a:rPr lang="en-US" dirty="0"/>
              <a:t> (falls)</a:t>
            </a:r>
          </a:p>
          <a:p>
            <a:pPr lvl="0"/>
            <a:r>
              <a:rPr lang="en-US" dirty="0"/>
              <a:t>CG </a:t>
            </a:r>
            <a:r>
              <a:rPr lang="en-US" b="1" dirty="0"/>
              <a:t>lower extremity limitations</a:t>
            </a:r>
            <a:r>
              <a:rPr lang="en-US" dirty="0"/>
              <a:t> (depression; anxiety)</a:t>
            </a:r>
          </a:p>
          <a:p>
            <a:pPr lvl="0"/>
            <a:r>
              <a:rPr lang="en-US" dirty="0"/>
              <a:t>CG </a:t>
            </a:r>
            <a:r>
              <a:rPr lang="en-US" b="1" dirty="0"/>
              <a:t>low energy</a:t>
            </a:r>
            <a:r>
              <a:rPr lang="en-US" dirty="0"/>
              <a:t> (anxiety)</a:t>
            </a:r>
          </a:p>
          <a:p>
            <a:endParaRPr lang="en-US" dirty="0"/>
          </a:p>
        </p:txBody>
      </p:sp>
    </p:spTree>
    <p:extLst>
      <p:ext uri="{BB962C8B-B14F-4D97-AF65-F5344CB8AC3E}">
        <p14:creationId xmlns:p14="http://schemas.microsoft.com/office/powerpoint/2010/main" val="3804218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5231516"/>
              </p:ext>
            </p:extLst>
          </p:nvPr>
        </p:nvGraphicFramePr>
        <p:xfrm>
          <a:off x="2486527" y="216566"/>
          <a:ext cx="9480883" cy="6521124"/>
        </p:xfrm>
        <a:graphic>
          <a:graphicData uri="http://schemas.openxmlformats.org/drawingml/2006/table">
            <a:tbl>
              <a:tblPr/>
              <a:tblGrid>
                <a:gridCol w="4188259">
                  <a:extLst>
                    <a:ext uri="{9D8B030D-6E8A-4147-A177-3AD203B41FA5}">
                      <a16:colId xmlns:a16="http://schemas.microsoft.com/office/drawing/2014/main" val="3609144501"/>
                    </a:ext>
                  </a:extLst>
                </a:gridCol>
                <a:gridCol w="2067041">
                  <a:extLst>
                    <a:ext uri="{9D8B030D-6E8A-4147-A177-3AD203B41FA5}">
                      <a16:colId xmlns:a16="http://schemas.microsoft.com/office/drawing/2014/main" val="1414689419"/>
                    </a:ext>
                  </a:extLst>
                </a:gridCol>
                <a:gridCol w="1487769">
                  <a:extLst>
                    <a:ext uri="{9D8B030D-6E8A-4147-A177-3AD203B41FA5}">
                      <a16:colId xmlns:a16="http://schemas.microsoft.com/office/drawing/2014/main" val="4049039168"/>
                    </a:ext>
                  </a:extLst>
                </a:gridCol>
                <a:gridCol w="800144">
                  <a:extLst>
                    <a:ext uri="{9D8B030D-6E8A-4147-A177-3AD203B41FA5}">
                      <a16:colId xmlns:a16="http://schemas.microsoft.com/office/drawing/2014/main" val="2091693664"/>
                    </a:ext>
                  </a:extLst>
                </a:gridCol>
                <a:gridCol w="937670">
                  <a:extLst>
                    <a:ext uri="{9D8B030D-6E8A-4147-A177-3AD203B41FA5}">
                      <a16:colId xmlns:a16="http://schemas.microsoft.com/office/drawing/2014/main" val="2744912132"/>
                    </a:ext>
                  </a:extLst>
                </a:gridCol>
              </a:tblGrid>
              <a:tr h="30905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ctr" fontAlgn="ctr"/>
                      <a:r>
                        <a:rPr lang="en-US" sz="1100" b="1" i="0" u="sng" strike="noStrike" dirty="0">
                          <a:solidFill>
                            <a:srgbClr val="000000"/>
                          </a:solidFill>
                          <a:effectLst/>
                          <a:latin typeface="Calibri" panose="020F0502020204030204" pitchFamily="34" charset="0"/>
                        </a:rPr>
                        <a:t>CR falls in past year</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4126475"/>
                  </a:ext>
                </a:extLst>
              </a:tr>
              <a:tr h="30905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1" i="0" u="sng" strike="noStrike" dirty="0">
                          <a:solidFill>
                            <a:srgbClr val="000000"/>
                          </a:solidFill>
                          <a:effectLst/>
                          <a:latin typeface="Calibri" panose="020F0502020204030204" pitchFamily="34" charset="0"/>
                        </a:rPr>
                        <a:t>No </a:t>
                      </a:r>
                    </a:p>
                  </a:txBody>
                  <a:tcPr marL="9525" marR="9525" marT="9525" marB="0" anchor="b">
                    <a:lnL>
                      <a:noFill/>
                    </a:lnL>
                    <a:lnR>
                      <a:noFill/>
                    </a:lnR>
                    <a:lnT>
                      <a:noFill/>
                    </a:lnT>
                    <a:lnB>
                      <a:noFill/>
                    </a:lnB>
                  </a:tcPr>
                </a:tc>
                <a:tc>
                  <a:txBody>
                    <a:bodyPr/>
                    <a:lstStyle/>
                    <a:p>
                      <a:pPr algn="r" fontAlgn="b"/>
                      <a:r>
                        <a:rPr lang="en-US" sz="1100" b="1" i="0" u="sng" strike="noStrike" dirty="0">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tc>
                  <a:txBody>
                    <a:bodyPr/>
                    <a:lstStyle/>
                    <a:p>
                      <a:pPr algn="ctr" fontAlgn="b"/>
                      <a:endParaRPr lang="en-US" sz="1100" b="1" i="0" u="sng"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60984293"/>
                  </a:ext>
                </a:extLst>
              </a:tr>
              <a:tr h="324511">
                <a:tc>
                  <a:txBody>
                    <a:bodyPr/>
                    <a:lstStyle/>
                    <a:p>
                      <a:pPr algn="l" fontAlgn="b"/>
                      <a:r>
                        <a:rPr lang="en-US" sz="1200" b="1" i="0" u="none" strike="noStrike">
                          <a:solidFill>
                            <a:srgbClr val="000000"/>
                          </a:solidFill>
                          <a:effectLst/>
                          <a:latin typeface="Calibri" panose="020F0502020204030204" pitchFamily="34" charset="0"/>
                        </a:rPr>
                        <a:t>Overall</a:t>
                      </a: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50.2%</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49.8%</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00598697"/>
                  </a:ext>
                </a:extLst>
              </a:tr>
              <a:tr h="324511">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77875616"/>
                  </a:ext>
                </a:extLst>
              </a:tr>
              <a:tr h="309058">
                <a:tc>
                  <a:txBody>
                    <a:bodyPr/>
                    <a:lstStyle/>
                    <a:p>
                      <a:pPr algn="l" fontAlgn="b"/>
                      <a:r>
                        <a:rPr lang="en-US" sz="1100" b="0" i="0" u="none" strike="noStrike" dirty="0">
                          <a:solidFill>
                            <a:srgbClr val="000000"/>
                          </a:solidFill>
                          <a:effectLst/>
                          <a:latin typeface="Calibri" panose="020F0502020204030204" pitchFamily="34" charset="0"/>
                        </a:rPr>
                        <a:t>CG Self-rated health</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Fair or Poor</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47.1%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52.9%</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2851169364"/>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Excellent, very good, good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75994128"/>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18785462"/>
                  </a:ext>
                </a:extLst>
              </a:tr>
              <a:tr h="309058">
                <a:tc>
                  <a:txBody>
                    <a:bodyPr/>
                    <a:lstStyle/>
                    <a:p>
                      <a:pPr algn="l" fontAlgn="b"/>
                      <a:r>
                        <a:rPr lang="en-US" sz="1100" b="0" i="0" u="none" strike="noStrike" dirty="0">
                          <a:solidFill>
                            <a:srgbClr val="000000"/>
                          </a:solidFill>
                          <a:effectLst/>
                          <a:latin typeface="Calibri" panose="020F0502020204030204" pitchFamily="34" charset="0"/>
                        </a:rPr>
                        <a:t>CG Pain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47.6%</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3671146769"/>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47.8%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90926582"/>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30308997"/>
                  </a:ext>
                </a:extLst>
              </a:tr>
              <a:tr h="309058">
                <a:tc>
                  <a:txBody>
                    <a:bodyPr/>
                    <a:lstStyle/>
                    <a:p>
                      <a:pPr algn="l" fontAlgn="b"/>
                      <a:r>
                        <a:rPr lang="en-US" sz="1100" b="0" i="0" u="none" strike="noStrike" dirty="0">
                          <a:solidFill>
                            <a:srgbClr val="000000"/>
                          </a:solidFill>
                          <a:effectLst/>
                          <a:latin typeface="Calibri" panose="020F0502020204030204" pitchFamily="34" charset="0"/>
                        </a:rPr>
                        <a:t>CG Breathing problems</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50.1%</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774114954"/>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51.8%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61887714"/>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04156537"/>
                  </a:ext>
                </a:extLst>
              </a:tr>
              <a:tr h="309058">
                <a:tc>
                  <a:txBody>
                    <a:bodyPr/>
                    <a:lstStyle/>
                    <a:p>
                      <a:pPr algn="l" fontAlgn="b"/>
                      <a:r>
                        <a:rPr lang="en-US" sz="1100" b="0" i="0" u="none" strike="noStrike" dirty="0">
                          <a:solidFill>
                            <a:srgbClr val="000000"/>
                          </a:solidFill>
                          <a:effectLst/>
                          <a:latin typeface="Calibri" panose="020F0502020204030204" pitchFamily="34" charset="0"/>
                        </a:rPr>
                        <a:t>CG Upper extremity limitations</a:t>
                      </a:r>
                    </a:p>
                  </a:txBody>
                  <a:tcPr marL="9525" marR="9525" marT="9525" marB="0" anchor="b">
                    <a:lnL>
                      <a:noFill/>
                    </a:lnL>
                    <a:lnR>
                      <a:noFill/>
                    </a:lnR>
                    <a:lnT>
                      <a:noFill/>
                    </a:lnT>
                    <a:lnB>
                      <a:noFill/>
                    </a:lnB>
                    <a:solidFill>
                      <a:srgbClr val="F4B084"/>
                    </a:solidFill>
                  </a:tcPr>
                </a:tc>
                <a:tc>
                  <a:txBody>
                    <a:bodyPr/>
                    <a:lstStyle/>
                    <a:p>
                      <a:pPr algn="l" fontAlgn="b"/>
                      <a:r>
                        <a:rPr lang="en-US" sz="11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51.9%</a:t>
                      </a:r>
                    </a:p>
                  </a:txBody>
                  <a:tcPr marL="9525" marR="9525" marT="9525" marB="0" anchor="b">
                    <a:lnL>
                      <a:noFill/>
                    </a:lnL>
                    <a:lnR>
                      <a:noFill/>
                    </a:lnR>
                    <a:lnT>
                      <a:noFill/>
                    </a:lnT>
                    <a:lnB>
                      <a:noFill/>
                    </a:lnB>
                    <a:solidFill>
                      <a:srgbClr val="F4B084"/>
                    </a:solidFill>
                  </a:tcPr>
                </a:tc>
                <a:tc>
                  <a:txBody>
                    <a:bodyPr/>
                    <a:lstStyle/>
                    <a:p>
                      <a:pPr algn="r" fontAlgn="b"/>
                      <a:r>
                        <a:rPr lang="en-US" sz="1100" b="0" i="0" u="none" strike="noStrike">
                          <a:solidFill>
                            <a:srgbClr val="000000"/>
                          </a:solidFill>
                          <a:effectLst/>
                          <a:latin typeface="Calibri" panose="020F0502020204030204" pitchFamily="34" charset="0"/>
                        </a:rPr>
                        <a:t>48.1%</a:t>
                      </a:r>
                    </a:p>
                  </a:txBody>
                  <a:tcPr marL="9525" marR="9525" marT="9525" marB="0" anchor="b">
                    <a:lnL>
                      <a:noFill/>
                    </a:lnL>
                    <a:lnR>
                      <a:noFill/>
                    </a:lnR>
                    <a:lnT>
                      <a:noFill/>
                    </a:lnT>
                    <a:lnB>
                      <a:noFill/>
                    </a:lnB>
                    <a:solidFill>
                      <a:srgbClr val="F4B084"/>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solidFill>
                      <a:srgbClr val="F4B084"/>
                    </a:solidFill>
                  </a:tcPr>
                </a:tc>
                <a:extLst>
                  <a:ext uri="{0D108BD9-81ED-4DB2-BD59-A6C34878D82A}">
                    <a16:rowId xmlns:a16="http://schemas.microsoft.com/office/drawing/2014/main" val="3172615610"/>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solidFill>
                      <a:srgbClr val="F4B084"/>
                    </a:solidFill>
                  </a:tcPr>
                </a:tc>
                <a:tc>
                  <a:txBody>
                    <a:bodyPr/>
                    <a:lstStyle/>
                    <a:p>
                      <a:pPr algn="r" fontAlgn="b"/>
                      <a:r>
                        <a:rPr lang="en-US" sz="1100" b="0" i="0" u="none" strike="noStrike">
                          <a:solidFill>
                            <a:srgbClr val="000000"/>
                          </a:solidFill>
                          <a:effectLst/>
                          <a:latin typeface="Calibri" panose="020F0502020204030204" pitchFamily="34" charset="0"/>
                        </a:rPr>
                        <a:t>43.6%</a:t>
                      </a:r>
                    </a:p>
                  </a:txBody>
                  <a:tcPr marL="9525" marR="9525" marT="9525" marB="0" anchor="b">
                    <a:lnL>
                      <a:noFill/>
                    </a:lnL>
                    <a:lnR>
                      <a:noFill/>
                    </a:lnR>
                    <a:lnT>
                      <a:noFill/>
                    </a:lnT>
                    <a:lnB>
                      <a:noFill/>
                    </a:lnB>
                    <a:solidFill>
                      <a:srgbClr val="F4B084"/>
                    </a:solidFill>
                  </a:tcPr>
                </a:tc>
                <a:tc>
                  <a:txBody>
                    <a:bodyPr/>
                    <a:lstStyle/>
                    <a:p>
                      <a:pPr algn="r" fontAlgn="b"/>
                      <a:r>
                        <a:rPr lang="en-US" sz="1100" b="0" i="0" u="none" strike="noStrike">
                          <a:solidFill>
                            <a:srgbClr val="000000"/>
                          </a:solidFill>
                          <a:effectLst/>
                          <a:latin typeface="Calibri" panose="020F0502020204030204" pitchFamily="34" charset="0"/>
                        </a:rPr>
                        <a:t>56.4%</a:t>
                      </a:r>
                    </a:p>
                  </a:txBody>
                  <a:tcPr marL="9525" marR="9525" marT="9525" marB="0" anchor="b">
                    <a:lnL>
                      <a:noFill/>
                    </a:lnL>
                    <a:lnR>
                      <a:noFill/>
                    </a:lnR>
                    <a:lnT>
                      <a:noFill/>
                    </a:lnT>
                    <a:lnB>
                      <a:noFill/>
                    </a:lnB>
                    <a:solidFill>
                      <a:srgbClr val="F4B08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4B084"/>
                    </a:solidFill>
                  </a:tcPr>
                </a:tc>
                <a:extLst>
                  <a:ext uri="{0D108BD9-81ED-4DB2-BD59-A6C34878D82A}">
                    <a16:rowId xmlns:a16="http://schemas.microsoft.com/office/drawing/2014/main" val="3956954309"/>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97377168"/>
                  </a:ext>
                </a:extLst>
              </a:tr>
              <a:tr h="309058">
                <a:tc>
                  <a:txBody>
                    <a:bodyPr/>
                    <a:lstStyle/>
                    <a:p>
                      <a:pPr algn="l" fontAlgn="b"/>
                      <a:r>
                        <a:rPr lang="en-US" sz="1100" b="0" i="0" u="none" strike="noStrike" dirty="0">
                          <a:solidFill>
                            <a:srgbClr val="000000"/>
                          </a:solidFill>
                          <a:effectLst/>
                          <a:latin typeface="Calibri" panose="020F0502020204030204" pitchFamily="34" charset="0"/>
                        </a:rPr>
                        <a:t>CG Lower extremity limitations</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49.8%</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2259200971"/>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50.1%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50.0%</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69703566"/>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93816897"/>
                  </a:ext>
                </a:extLst>
              </a:tr>
              <a:tr h="309058">
                <a:tc>
                  <a:txBody>
                    <a:bodyPr/>
                    <a:lstStyle/>
                    <a:p>
                      <a:pPr algn="l" fontAlgn="b"/>
                      <a:r>
                        <a:rPr lang="en-US" sz="1100" b="0" i="0" u="none" strike="noStrike" dirty="0">
                          <a:solidFill>
                            <a:srgbClr val="000000"/>
                          </a:solidFill>
                          <a:effectLst/>
                          <a:latin typeface="Calibri" panose="020F0502020204030204" pitchFamily="34" charset="0"/>
                        </a:rPr>
                        <a:t>CG Low energy</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49.8%</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75438587"/>
                  </a:ext>
                </a:extLst>
              </a:tr>
              <a:tr h="30905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50.4%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49.6%</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67047011"/>
                  </a:ext>
                </a:extLst>
              </a:tr>
            </a:tbl>
          </a:graphicData>
        </a:graphic>
      </p:graphicFrame>
      <p:sp>
        <p:nvSpPr>
          <p:cNvPr id="3" name="TextBox 2"/>
          <p:cNvSpPr txBox="1"/>
          <p:nvPr/>
        </p:nvSpPr>
        <p:spPr>
          <a:xfrm>
            <a:off x="64168" y="2518611"/>
            <a:ext cx="2141621" cy="1754326"/>
          </a:xfrm>
          <a:prstGeom prst="rect">
            <a:avLst/>
          </a:prstGeom>
          <a:noFill/>
        </p:spPr>
        <p:txBody>
          <a:bodyPr wrap="square" rtlCol="0">
            <a:spAutoFit/>
          </a:bodyPr>
          <a:lstStyle/>
          <a:p>
            <a:r>
              <a:rPr lang="en-US" b="1" dirty="0" err="1"/>
              <a:t>NSOC</a:t>
            </a:r>
            <a:r>
              <a:rPr lang="en-US" b="1" dirty="0"/>
              <a:t> / </a:t>
            </a:r>
            <a:r>
              <a:rPr lang="en-US" b="1" dirty="0" err="1"/>
              <a:t>NHATS</a:t>
            </a:r>
            <a:r>
              <a:rPr lang="en-US" b="1" dirty="0"/>
              <a:t> 2017:</a:t>
            </a:r>
          </a:p>
          <a:p>
            <a:endParaRPr lang="en-US" b="1" dirty="0"/>
          </a:p>
          <a:p>
            <a:r>
              <a:rPr lang="en-US" b="1" dirty="0"/>
              <a:t>Care recipient falls in previous year by Caregiver physical health indicators</a:t>
            </a:r>
          </a:p>
        </p:txBody>
      </p:sp>
    </p:spTree>
    <p:extLst>
      <p:ext uri="{BB962C8B-B14F-4D97-AF65-F5344CB8AC3E}">
        <p14:creationId xmlns:p14="http://schemas.microsoft.com/office/powerpoint/2010/main" val="611649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Conclusions</a:t>
            </a:r>
          </a:p>
        </p:txBody>
      </p:sp>
      <p:sp>
        <p:nvSpPr>
          <p:cNvPr id="3" name="Subtitle 2"/>
          <p:cNvSpPr>
            <a:spLocks noGrp="1"/>
          </p:cNvSpPr>
          <p:nvPr>
            <p:ph type="subTitle" idx="1"/>
          </p:nvPr>
        </p:nvSpPr>
        <p:spPr/>
        <p:txBody>
          <a:bodyPr/>
          <a:lstStyle/>
          <a:p>
            <a:r>
              <a:rPr lang="en-US" dirty="0"/>
              <a:t>Potential Policy and Intervention Implications</a:t>
            </a:r>
          </a:p>
          <a:p>
            <a:r>
              <a:rPr lang="en-US" dirty="0"/>
              <a:t>&amp;</a:t>
            </a:r>
          </a:p>
          <a:p>
            <a:r>
              <a:rPr lang="en-US" dirty="0"/>
              <a:t>Discussion</a:t>
            </a:r>
          </a:p>
        </p:txBody>
      </p:sp>
    </p:spTree>
    <p:extLst>
      <p:ext uri="{BB962C8B-B14F-4D97-AF65-F5344CB8AC3E}">
        <p14:creationId xmlns:p14="http://schemas.microsoft.com/office/powerpoint/2010/main" val="2846028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104274"/>
            <a:ext cx="11983453" cy="585538"/>
          </a:xfrm>
        </p:spPr>
        <p:txBody>
          <a:bodyPr/>
          <a:lstStyle/>
          <a:p>
            <a:pPr algn="ctr"/>
            <a:r>
              <a:rPr lang="en-US" sz="3600" dirty="0"/>
              <a:t>Potential Policy and Intervention Implications</a:t>
            </a:r>
          </a:p>
        </p:txBody>
      </p:sp>
      <p:sp>
        <p:nvSpPr>
          <p:cNvPr id="3" name="Content Placeholder 2"/>
          <p:cNvSpPr>
            <a:spLocks noGrp="1"/>
          </p:cNvSpPr>
          <p:nvPr>
            <p:ph idx="1"/>
          </p:nvPr>
        </p:nvSpPr>
        <p:spPr>
          <a:xfrm>
            <a:off x="144379" y="689812"/>
            <a:ext cx="11983453" cy="5358062"/>
          </a:xfrm>
        </p:spPr>
        <p:txBody>
          <a:bodyPr/>
          <a:lstStyle/>
          <a:p>
            <a:r>
              <a:rPr lang="en-US" sz="2200" dirty="0"/>
              <a:t>CG Sub-groups at risk for potential intervention targeting?</a:t>
            </a:r>
          </a:p>
          <a:p>
            <a:r>
              <a:rPr lang="en-US" sz="2200" dirty="0"/>
              <a:t>Detailed portraits of sub-group and risk factors for informing intervention strategies?</a:t>
            </a:r>
          </a:p>
          <a:p>
            <a:pPr marL="0" indent="0">
              <a:buNone/>
            </a:pPr>
            <a:r>
              <a:rPr lang="en-US" sz="2200" dirty="0"/>
              <a:t>(Large </a:t>
            </a:r>
            <a:r>
              <a:rPr lang="en-US" sz="2200" b="1" dirty="0" err="1"/>
              <a:t>BRFSS</a:t>
            </a:r>
            <a:r>
              <a:rPr lang="en-US" sz="2200" dirty="0"/>
              <a:t> sub-sample sizes; complex, dyadic, longitudinal </a:t>
            </a:r>
            <a:r>
              <a:rPr lang="en-US" sz="2200" b="1" dirty="0" err="1"/>
              <a:t>NHATS</a:t>
            </a:r>
            <a:r>
              <a:rPr lang="en-US" sz="2200" b="1" dirty="0"/>
              <a:t> / </a:t>
            </a:r>
            <a:r>
              <a:rPr lang="en-US" sz="2200" b="1" dirty="0" err="1"/>
              <a:t>NSOC</a:t>
            </a:r>
            <a:r>
              <a:rPr lang="en-US" sz="2200" b="1" dirty="0"/>
              <a:t> </a:t>
            </a:r>
            <a:r>
              <a:rPr lang="en-US" sz="2200" dirty="0"/>
              <a:t>design; also </a:t>
            </a:r>
            <a:r>
              <a:rPr lang="en-US" sz="2200" b="1" dirty="0" err="1"/>
              <a:t>PSID</a:t>
            </a:r>
            <a:r>
              <a:rPr lang="en-US" sz="2200" dirty="0"/>
              <a:t>; </a:t>
            </a:r>
            <a:r>
              <a:rPr lang="en-US" sz="2200" b="1" dirty="0"/>
              <a:t>HRS</a:t>
            </a:r>
            <a:r>
              <a:rPr lang="en-US" sz="2200" dirty="0"/>
              <a:t> – detailed longitudinal CG / CR financial data; </a:t>
            </a:r>
            <a:r>
              <a:rPr lang="en-US" sz="2200" b="1" dirty="0"/>
              <a:t>ACS</a:t>
            </a:r>
            <a:r>
              <a:rPr lang="en-US" sz="2200" dirty="0"/>
              <a:t> – Very Large sample size, data at county level for place-based analyses; grandparents as </a:t>
            </a:r>
            <a:r>
              <a:rPr lang="en-US" sz="2200" dirty="0" err="1"/>
              <a:t>CGs</a:t>
            </a:r>
            <a:r>
              <a:rPr lang="en-US" sz="2200" dirty="0"/>
              <a:t>)</a:t>
            </a:r>
          </a:p>
          <a:p>
            <a:r>
              <a:rPr lang="en-US" sz="2200" dirty="0"/>
              <a:t>Data tables; summary CG </a:t>
            </a:r>
            <a:r>
              <a:rPr lang="en-US" sz="2200"/>
              <a:t>survey resources </a:t>
            </a:r>
            <a:r>
              <a:rPr lang="en-US" sz="2200" dirty="0"/>
              <a:t>will be released publicly</a:t>
            </a:r>
          </a:p>
          <a:p>
            <a:endParaRPr lang="en-US" sz="2200" dirty="0"/>
          </a:p>
          <a:p>
            <a:r>
              <a:rPr lang="en-US" sz="2200" dirty="0"/>
              <a:t>Policy-relevant CG sub-group profiles (paid helpers?;  dual eligible; low income; understudied groups like grandparents; sibling </a:t>
            </a:r>
            <a:r>
              <a:rPr lang="en-US" sz="2200" dirty="0" err="1"/>
              <a:t>CGs</a:t>
            </a:r>
            <a:r>
              <a:rPr lang="en-US" sz="2200" dirty="0"/>
              <a:t>)</a:t>
            </a:r>
          </a:p>
          <a:p>
            <a:r>
              <a:rPr lang="en-US" sz="2200" dirty="0"/>
              <a:t>Potentially inform implementation of RAISE Act recommendations, including engaging </a:t>
            </a:r>
            <a:r>
              <a:rPr lang="en-US" sz="2200" dirty="0" err="1"/>
              <a:t>CGs</a:t>
            </a:r>
            <a:r>
              <a:rPr lang="en-US" sz="2200" dirty="0"/>
              <a:t> as partners in </a:t>
            </a:r>
            <a:r>
              <a:rPr lang="en-US" sz="2200" dirty="0" err="1"/>
              <a:t>LTSS</a:t>
            </a:r>
            <a:r>
              <a:rPr lang="en-US" sz="2200" dirty="0"/>
              <a:t>; services and supports for </a:t>
            </a:r>
            <a:r>
              <a:rPr lang="en-US" sz="2200" dirty="0" err="1"/>
              <a:t>CGs</a:t>
            </a:r>
            <a:r>
              <a:rPr lang="en-US" sz="2200" dirty="0"/>
              <a:t>; CG financial and workplace security</a:t>
            </a:r>
          </a:p>
          <a:p>
            <a:r>
              <a:rPr lang="en-US" sz="2200" dirty="0"/>
              <a:t>Direct relevance to RAISE ACT recommendation on establishing a national data infrastructure for CG research</a:t>
            </a:r>
          </a:p>
          <a:p>
            <a:r>
              <a:rPr lang="en-US" sz="2200" b="1" dirty="0"/>
              <a:t>YOUR IDEAS?</a:t>
            </a:r>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765199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00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9A75A1-5AAE-A740-A2BD-7C5EB5E83EC7}"/>
              </a:ext>
            </a:extLst>
          </p:cNvPr>
          <p:cNvPicPr>
            <a:picLocks noChangeAspect="1"/>
          </p:cNvPicPr>
          <p:nvPr/>
        </p:nvPicPr>
        <p:blipFill>
          <a:blip r:embed="rId2"/>
          <a:stretch>
            <a:fillRect/>
          </a:stretch>
        </p:blipFill>
        <p:spPr>
          <a:xfrm>
            <a:off x="-1" y="-75555"/>
            <a:ext cx="12326319" cy="6933555"/>
          </a:xfrm>
          <a:prstGeom prst="rect">
            <a:avLst/>
          </a:prstGeom>
        </p:spPr>
      </p:pic>
      <p:pic>
        <p:nvPicPr>
          <p:cNvPr id="5" name="Picture 4">
            <a:extLst>
              <a:ext uri="{FF2B5EF4-FFF2-40B4-BE49-F238E27FC236}">
                <a16:creationId xmlns:a16="http://schemas.microsoft.com/office/drawing/2014/main" id="{9FD826F3-2588-1949-B4A5-E4A56AEF7E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8481" y="6236681"/>
            <a:ext cx="1537023" cy="473915"/>
          </a:xfrm>
          <a:prstGeom prst="rect">
            <a:avLst/>
          </a:prstGeom>
        </p:spPr>
      </p:pic>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318481" y="-77678"/>
            <a:ext cx="11035320" cy="643806"/>
          </a:xfrm>
        </p:spPr>
        <p:txBody>
          <a:bodyPr/>
          <a:lstStyle/>
          <a:p>
            <a:pPr algn="ctr"/>
            <a:r>
              <a:rPr lang="en-US" dirty="0">
                <a:solidFill>
                  <a:schemeClr val="bg1"/>
                </a:solidFill>
              </a:rPr>
              <a:t>Overall Goal and Data Sources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0" y="566129"/>
            <a:ext cx="12434371" cy="5610836"/>
          </a:xfrm>
        </p:spPr>
        <p:txBody>
          <a:bodyPr/>
          <a:lstStyle/>
          <a:p>
            <a:r>
              <a:rPr lang="en-US" sz="2667" b="1" dirty="0">
                <a:solidFill>
                  <a:schemeClr val="tx2">
                    <a:lumMod val="75000"/>
                  </a:schemeClr>
                </a:solidFill>
              </a:rPr>
              <a:t>To leverage methodologically rigorous national surveys to examine family support for Persons with Disability (</a:t>
            </a:r>
            <a:r>
              <a:rPr lang="en-US" sz="2667" b="1" dirty="0" err="1">
                <a:solidFill>
                  <a:schemeClr val="tx2">
                    <a:lumMod val="75000"/>
                  </a:schemeClr>
                </a:solidFill>
              </a:rPr>
              <a:t>PWD</a:t>
            </a:r>
            <a:r>
              <a:rPr lang="en-US" sz="2667" b="1" dirty="0">
                <a:solidFill>
                  <a:schemeClr val="tx2">
                    <a:lumMod val="75000"/>
                  </a:schemeClr>
                </a:solidFill>
              </a:rPr>
              <a:t>) across the lifespan</a:t>
            </a:r>
          </a:p>
          <a:p>
            <a:r>
              <a:rPr lang="en-US" sz="2400" b="1" i="1" dirty="0">
                <a:solidFill>
                  <a:schemeClr val="bg1"/>
                </a:solidFill>
              </a:rPr>
              <a:t>National Survey of Children’s Health (</a:t>
            </a:r>
            <a:r>
              <a:rPr lang="en-US" sz="2400" b="1" i="1" dirty="0" err="1">
                <a:solidFill>
                  <a:schemeClr val="bg1"/>
                </a:solidFill>
              </a:rPr>
              <a:t>NSCH</a:t>
            </a:r>
            <a:r>
              <a:rPr lang="en-US" sz="2400" b="1" i="1" dirty="0">
                <a:solidFill>
                  <a:schemeClr val="bg1"/>
                </a:solidFill>
              </a:rPr>
              <a:t>) </a:t>
            </a:r>
            <a:r>
              <a:rPr lang="en-US" sz="2400" b="1" dirty="0">
                <a:solidFill>
                  <a:schemeClr val="bg1"/>
                </a:solidFill>
              </a:rPr>
              <a:t>[0-17; Parent caregivers]</a:t>
            </a:r>
            <a:r>
              <a:rPr lang="en-US" sz="2400" b="1" i="1" dirty="0">
                <a:solidFill>
                  <a:schemeClr val="bg1"/>
                </a:solidFill>
              </a:rPr>
              <a:t> </a:t>
            </a:r>
            <a:r>
              <a:rPr lang="en-US" sz="2400" i="1" dirty="0">
                <a:solidFill>
                  <a:schemeClr val="bg1"/>
                </a:solidFill>
              </a:rPr>
              <a:t> </a:t>
            </a:r>
            <a:endParaRPr lang="en-US" sz="2400" b="1" i="1" dirty="0">
              <a:solidFill>
                <a:schemeClr val="bg1"/>
              </a:solidFill>
            </a:endParaRPr>
          </a:p>
          <a:p>
            <a:r>
              <a:rPr lang="en-US" sz="2400" b="1" i="1" dirty="0">
                <a:solidFill>
                  <a:schemeClr val="bg1"/>
                </a:solidFill>
              </a:rPr>
              <a:t>American Community Survey (ACS) </a:t>
            </a:r>
            <a:r>
              <a:rPr lang="en-US" sz="2400" b="1" dirty="0">
                <a:solidFill>
                  <a:schemeClr val="bg1"/>
                </a:solidFill>
              </a:rPr>
              <a:t>[18+; Grandparent caregivers]</a:t>
            </a:r>
          </a:p>
          <a:p>
            <a:r>
              <a:rPr lang="en-US" sz="2400" b="1" i="1" dirty="0">
                <a:solidFill>
                  <a:schemeClr val="bg1"/>
                </a:solidFill>
              </a:rPr>
              <a:t>Panel Study of Income Dynamics </a:t>
            </a:r>
            <a:r>
              <a:rPr lang="en-US" sz="2400" b="1" dirty="0">
                <a:solidFill>
                  <a:schemeClr val="bg1"/>
                </a:solidFill>
              </a:rPr>
              <a:t>[18+; CG–CR within and across families over 	time]</a:t>
            </a:r>
          </a:p>
          <a:p>
            <a:r>
              <a:rPr lang="en-US" sz="2400" b="1" i="1" dirty="0">
                <a:solidFill>
                  <a:schemeClr val="bg1"/>
                </a:solidFill>
                <a:effectLst>
                  <a:outerShdw blurRad="38100" dist="38100" dir="2700000" algn="tl">
                    <a:srgbClr val="000000">
                      <a:alpha val="43137"/>
                    </a:srgbClr>
                  </a:outerShdw>
                </a:effectLst>
              </a:rPr>
              <a:t>Behavioral Risk Factor Surveillance System (</a:t>
            </a:r>
            <a:r>
              <a:rPr lang="en-US" sz="2400" b="1" i="1" dirty="0" err="1">
                <a:solidFill>
                  <a:schemeClr val="bg1"/>
                </a:solidFill>
                <a:effectLst>
                  <a:outerShdw blurRad="38100" dist="38100" dir="2700000" algn="tl">
                    <a:srgbClr val="000000">
                      <a:alpha val="43137"/>
                    </a:srgbClr>
                  </a:outerShdw>
                </a:effectLst>
              </a:rPr>
              <a:t>BRFSS</a:t>
            </a:r>
            <a:r>
              <a:rPr lang="en-US" sz="2400" b="1" i="1" dirty="0">
                <a:solidFill>
                  <a:schemeClr val="bg1"/>
                </a:solidFill>
                <a:effectLst>
                  <a:outerShdw blurRad="38100" dist="38100" dir="2700000" algn="tl">
                    <a:srgbClr val="000000">
                      <a:alpha val="43137"/>
                    </a:srgbClr>
                  </a:outerShdw>
                </a:effectLst>
              </a:rPr>
              <a:t>; CG module) </a:t>
            </a:r>
            <a:r>
              <a:rPr lang="en-US" sz="2400" b="1" dirty="0">
                <a:solidFill>
                  <a:schemeClr val="bg1"/>
                </a:solidFill>
                <a:effectLst>
                  <a:outerShdw blurRad="38100" dist="38100" dir="2700000" algn="tl">
                    <a:srgbClr val="000000">
                      <a:alpha val="43137"/>
                    </a:srgbClr>
                  </a:outerShdw>
                </a:effectLst>
              </a:rPr>
              <a:t>[18+]</a:t>
            </a:r>
            <a:endParaRPr lang="en-US" sz="2400" b="1" i="1" dirty="0">
              <a:solidFill>
                <a:schemeClr val="bg1"/>
              </a:solidFill>
              <a:effectLst>
                <a:outerShdw blurRad="38100" dist="38100" dir="2700000" algn="tl">
                  <a:srgbClr val="000000">
                    <a:alpha val="43137"/>
                  </a:srgbClr>
                </a:outerShdw>
              </a:effectLst>
            </a:endParaRPr>
          </a:p>
          <a:p>
            <a:r>
              <a:rPr lang="en-US" sz="2400" b="1" i="1" dirty="0" err="1">
                <a:solidFill>
                  <a:schemeClr val="bg1"/>
                </a:solidFill>
              </a:rPr>
              <a:t>MIDUS</a:t>
            </a:r>
            <a:r>
              <a:rPr lang="en-US" sz="2400" b="1" dirty="0">
                <a:solidFill>
                  <a:schemeClr val="bg1"/>
                </a:solidFill>
              </a:rPr>
              <a:t> – </a:t>
            </a:r>
            <a:r>
              <a:rPr lang="en-US" sz="2400" b="1" i="1" dirty="0">
                <a:solidFill>
                  <a:schemeClr val="bg1"/>
                </a:solidFill>
              </a:rPr>
              <a:t>Mid-Life in the US </a:t>
            </a:r>
            <a:r>
              <a:rPr lang="en-US" sz="2400" b="1" dirty="0">
                <a:solidFill>
                  <a:schemeClr val="bg1"/>
                </a:solidFill>
              </a:rPr>
              <a:t>[25-74; CR only over time]</a:t>
            </a:r>
            <a:endParaRPr lang="en-US" sz="2400" b="1" i="1" dirty="0">
              <a:solidFill>
                <a:schemeClr val="bg1"/>
              </a:solidFill>
            </a:endParaRPr>
          </a:p>
          <a:p>
            <a:r>
              <a:rPr lang="en-US" sz="2400" b="1" i="1" dirty="0">
                <a:solidFill>
                  <a:schemeClr val="bg1"/>
                </a:solidFill>
              </a:rPr>
              <a:t>Health and Retirement Study (HRS)</a:t>
            </a:r>
            <a:r>
              <a:rPr lang="en-US" sz="2400" dirty="0">
                <a:solidFill>
                  <a:schemeClr val="bg1"/>
                </a:solidFill>
              </a:rPr>
              <a:t> </a:t>
            </a:r>
            <a:r>
              <a:rPr lang="en-US" sz="2400" b="1" dirty="0">
                <a:solidFill>
                  <a:schemeClr val="bg1"/>
                </a:solidFill>
              </a:rPr>
              <a:t>[50+; older spouse CG-CR over time]</a:t>
            </a:r>
          </a:p>
          <a:p>
            <a:r>
              <a:rPr lang="en-US" sz="2400" b="1" i="1" dirty="0">
                <a:solidFill>
                  <a:schemeClr val="bg1"/>
                </a:solidFill>
              </a:rPr>
              <a:t>National Social Life Health &amp; Aging Project (</a:t>
            </a:r>
            <a:r>
              <a:rPr lang="en-US" sz="2400" b="1" i="1" dirty="0" err="1">
                <a:solidFill>
                  <a:schemeClr val="bg1"/>
                </a:solidFill>
              </a:rPr>
              <a:t>NSHAP</a:t>
            </a:r>
            <a:r>
              <a:rPr lang="en-US" sz="2400" b="1" i="1" dirty="0">
                <a:solidFill>
                  <a:schemeClr val="bg1"/>
                </a:solidFill>
              </a:rPr>
              <a:t>) </a:t>
            </a:r>
            <a:r>
              <a:rPr lang="en-US" sz="2400" b="1" dirty="0">
                <a:solidFill>
                  <a:schemeClr val="bg1"/>
                </a:solidFill>
              </a:rPr>
              <a:t>[57-85; older CR over time; 	elder mistreatment]</a:t>
            </a:r>
            <a:endParaRPr lang="en-US" sz="2400" b="1" i="1" dirty="0">
              <a:solidFill>
                <a:schemeClr val="bg1"/>
              </a:solidFill>
            </a:endParaRPr>
          </a:p>
          <a:p>
            <a:r>
              <a:rPr lang="en-US" sz="2400" b="1" i="1" dirty="0">
                <a:solidFill>
                  <a:schemeClr val="bg1"/>
                </a:solidFill>
                <a:effectLst>
                  <a:outerShdw blurRad="38100" dist="38100" dir="2700000" algn="tl">
                    <a:srgbClr val="000000">
                      <a:alpha val="43137"/>
                    </a:srgbClr>
                  </a:outerShdw>
                </a:effectLst>
              </a:rPr>
              <a:t>National Health and Aging Trends Study (</a:t>
            </a:r>
            <a:r>
              <a:rPr lang="en-US" sz="2400" b="1" i="1" dirty="0" err="1">
                <a:solidFill>
                  <a:schemeClr val="bg1"/>
                </a:solidFill>
                <a:effectLst>
                  <a:outerShdw blurRad="38100" dist="38100" dir="2700000" algn="tl">
                    <a:srgbClr val="000000">
                      <a:alpha val="43137"/>
                    </a:srgbClr>
                  </a:outerShdw>
                </a:effectLst>
              </a:rPr>
              <a:t>NHATS</a:t>
            </a:r>
            <a:r>
              <a:rPr lang="en-US" sz="2400" b="1" i="1" dirty="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[65+]</a:t>
            </a:r>
            <a:r>
              <a:rPr lang="en-US" sz="2400" b="1" i="1" dirty="0">
                <a:solidFill>
                  <a:schemeClr val="bg1"/>
                </a:solidFill>
                <a:effectLst>
                  <a:outerShdw blurRad="38100" dist="38100" dir="2700000" algn="tl">
                    <a:srgbClr val="000000">
                      <a:alpha val="43137"/>
                    </a:srgbClr>
                  </a:outerShdw>
                </a:effectLst>
              </a:rPr>
              <a:t> </a:t>
            </a:r>
          </a:p>
          <a:p>
            <a:pPr marL="0" indent="0">
              <a:buNone/>
            </a:pPr>
            <a:r>
              <a:rPr lang="en-US" sz="2400" b="1" i="1" dirty="0">
                <a:solidFill>
                  <a:schemeClr val="bg1"/>
                </a:solidFill>
                <a:effectLst>
                  <a:outerShdw blurRad="38100" dist="38100" dir="2700000" algn="tl">
                    <a:srgbClr val="000000">
                      <a:alpha val="43137"/>
                    </a:srgbClr>
                  </a:outerShdw>
                </a:effectLst>
              </a:rPr>
              <a:t>     / National Study of Caregiving (</a:t>
            </a:r>
            <a:r>
              <a:rPr lang="en-US" sz="2400" b="1" i="1" dirty="0" err="1">
                <a:solidFill>
                  <a:schemeClr val="bg1"/>
                </a:solidFill>
                <a:effectLst>
                  <a:outerShdw blurRad="38100" dist="38100" dir="2700000" algn="tl">
                    <a:srgbClr val="000000">
                      <a:alpha val="43137"/>
                    </a:srgbClr>
                  </a:outerShdw>
                </a:effectLst>
              </a:rPr>
              <a:t>NSOC</a:t>
            </a:r>
            <a:r>
              <a:rPr lang="en-US" sz="2400" b="1" i="1" dirty="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[18+]</a:t>
            </a:r>
            <a:endParaRPr lang="en-US" sz="2400" dirty="0">
              <a:solidFill>
                <a:schemeClr val="bg1"/>
              </a:solidFill>
              <a:effectLst>
                <a:outerShdw blurRad="38100" dist="38100" dir="2700000" algn="tl">
                  <a:srgbClr val="000000">
                    <a:alpha val="43137"/>
                  </a:srgbClr>
                </a:outerShdw>
              </a:effectLst>
            </a:endParaRP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7DF7E8AF-204C-5F41-B1C5-90B86499F2E2}"/>
              </a:ext>
            </a:extLst>
          </p:cNvPr>
          <p:cNvPicPr>
            <a:picLocks noChangeAspect="1"/>
          </p:cNvPicPr>
          <p:nvPr/>
        </p:nvPicPr>
        <p:blipFill rotWithShape="1">
          <a:blip r:embed="rId4"/>
          <a:srcRect l="33453" t="-6243"/>
          <a:stretch/>
        </p:blipFill>
        <p:spPr>
          <a:xfrm>
            <a:off x="9152021" y="5202991"/>
            <a:ext cx="3039979" cy="1617781"/>
          </a:xfrm>
          <a:prstGeom prst="rect">
            <a:avLst/>
          </a:prstGeom>
        </p:spPr>
      </p:pic>
    </p:spTree>
    <p:extLst>
      <p:ext uri="{BB962C8B-B14F-4D97-AF65-F5344CB8AC3E}">
        <p14:creationId xmlns:p14="http://schemas.microsoft.com/office/powerpoint/2010/main" val="251652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49174"/>
          </a:xfrm>
        </p:spPr>
        <p:txBody>
          <a:bodyPr/>
          <a:lstStyle/>
          <a:p>
            <a:r>
              <a:rPr lang="en-US" sz="2800" dirty="0"/>
              <a:t>Issues in the definition and measurement of family caregiving across the lifespan</a:t>
            </a:r>
            <a:br>
              <a:rPr lang="en-US" sz="2800" dirty="0"/>
            </a:br>
            <a:endParaRPr lang="en-US" sz="2800" dirty="0"/>
          </a:p>
        </p:txBody>
      </p:sp>
      <p:sp>
        <p:nvSpPr>
          <p:cNvPr id="3" name="Subtitle 2"/>
          <p:cNvSpPr>
            <a:spLocks noGrp="1"/>
          </p:cNvSpPr>
          <p:nvPr>
            <p:ph type="subTitle" idx="1"/>
          </p:nvPr>
        </p:nvSpPr>
        <p:spPr>
          <a:xfrm>
            <a:off x="585537" y="3344779"/>
            <a:ext cx="11373852" cy="1668379"/>
          </a:xfrm>
        </p:spPr>
        <p:txBody>
          <a:bodyPr/>
          <a:lstStyle/>
          <a:p>
            <a:r>
              <a:rPr lang="en-US" dirty="0"/>
              <a:t>Based on </a:t>
            </a:r>
            <a:r>
              <a:rPr lang="en-US" i="1" dirty="0"/>
              <a:t>The Changing Landscape of Family Caregiving in the United States </a:t>
            </a:r>
            <a:endParaRPr lang="en-US" dirty="0"/>
          </a:p>
          <a:p>
            <a:r>
              <a:rPr lang="en-US" dirty="0"/>
              <a:t>Vicki Freedman &amp; Jennifer Wolf (2020)</a:t>
            </a:r>
          </a:p>
          <a:p>
            <a:endParaRPr lang="en-US" dirty="0"/>
          </a:p>
          <a:p>
            <a:r>
              <a:rPr lang="en-US" dirty="0"/>
              <a:t>(In </a:t>
            </a:r>
            <a:r>
              <a:rPr lang="en-US" i="1" dirty="0"/>
              <a:t>Paid Leave for Caregiving: Issues and Answers; </a:t>
            </a:r>
            <a:r>
              <a:rPr lang="en-US" dirty="0"/>
              <a:t>AEI-Brookings </a:t>
            </a:r>
            <a:r>
              <a:rPr lang="en-US" i="1" dirty="0"/>
              <a:t>Paid Leave Project)</a:t>
            </a:r>
            <a:endParaRPr lang="en-US" dirty="0"/>
          </a:p>
        </p:txBody>
      </p:sp>
    </p:spTree>
    <p:extLst>
      <p:ext uri="{BB962C8B-B14F-4D97-AF65-F5344CB8AC3E}">
        <p14:creationId xmlns:p14="http://schemas.microsoft.com/office/powerpoint/2010/main" val="32545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8321848"/>
              </p:ext>
            </p:extLst>
          </p:nvPr>
        </p:nvGraphicFramePr>
        <p:xfrm>
          <a:off x="569495" y="882315"/>
          <a:ext cx="10764252" cy="5863386"/>
        </p:xfrm>
        <a:graphic>
          <a:graphicData uri="http://schemas.openxmlformats.org/drawingml/2006/table">
            <a:tbl>
              <a:tblPr firstRow="1" firstCol="1" lastRow="1" lastCol="1" bandRow="1" bandCol="1">
                <a:tableStyleId>{5C22544A-7EE6-4342-B048-85BDC9FD1C3A}</a:tableStyleId>
              </a:tblPr>
              <a:tblGrid>
                <a:gridCol w="2372740">
                  <a:extLst>
                    <a:ext uri="{9D8B030D-6E8A-4147-A177-3AD203B41FA5}">
                      <a16:colId xmlns:a16="http://schemas.microsoft.com/office/drawing/2014/main" val="4111376478"/>
                    </a:ext>
                  </a:extLst>
                </a:gridCol>
                <a:gridCol w="8391512">
                  <a:extLst>
                    <a:ext uri="{9D8B030D-6E8A-4147-A177-3AD203B41FA5}">
                      <a16:colId xmlns:a16="http://schemas.microsoft.com/office/drawing/2014/main" val="3181456868"/>
                    </a:ext>
                  </a:extLst>
                </a:gridCol>
              </a:tblGrid>
              <a:tr h="425716">
                <a:tc>
                  <a:txBody>
                    <a:bodyPr/>
                    <a:lstStyle/>
                    <a:p>
                      <a:pPr marL="65405" marR="0">
                        <a:spcBef>
                          <a:spcPts val="195"/>
                        </a:spcBef>
                        <a:spcAft>
                          <a:spcPts val="0"/>
                        </a:spcAft>
                      </a:pPr>
                      <a:r>
                        <a:rPr lang="en-US" sz="1600" dirty="0">
                          <a:effectLst/>
                        </a:rPr>
                        <a:t>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a:spcBef>
                          <a:spcPts val="195"/>
                        </a:spcBef>
                        <a:spcAft>
                          <a:spcPts val="0"/>
                        </a:spcAft>
                      </a:pPr>
                      <a:r>
                        <a:rPr lang="en-US" sz="1600" dirty="0">
                          <a:effectLst/>
                        </a:rPr>
                        <a:t>Clarification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1331965"/>
                  </a:ext>
                </a:extLst>
              </a:tr>
              <a:tr h="1533178">
                <a:tc>
                  <a:txBody>
                    <a:bodyPr/>
                    <a:lstStyle/>
                    <a:p>
                      <a:pPr marL="68580" marR="0">
                        <a:spcBef>
                          <a:spcPts val="225"/>
                        </a:spcBef>
                        <a:spcAft>
                          <a:spcPts val="0"/>
                        </a:spcAft>
                      </a:pPr>
                      <a:r>
                        <a:rPr lang="en-US" sz="1600" dirty="0">
                          <a:effectLst/>
                        </a:rPr>
                        <a:t>Family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68580">
                        <a:lnSpc>
                          <a:spcPct val="104000"/>
                        </a:lnSpc>
                        <a:spcBef>
                          <a:spcPts val="225"/>
                        </a:spcBef>
                        <a:spcAft>
                          <a:spcPts val="0"/>
                        </a:spcAft>
                      </a:pPr>
                      <a:r>
                        <a:rPr lang="en-US" sz="1600" spc="-15" dirty="0">
                          <a:effectLst/>
                        </a:rPr>
                        <a:t>Family</a:t>
                      </a:r>
                      <a:r>
                        <a:rPr lang="en-US" sz="1600" spc="-35" dirty="0">
                          <a:effectLst/>
                        </a:rPr>
                        <a:t> </a:t>
                      </a:r>
                      <a:r>
                        <a:rPr lang="en-US" sz="1600" spc="-15" dirty="0">
                          <a:effectLst/>
                        </a:rPr>
                        <a:t>may</a:t>
                      </a:r>
                      <a:r>
                        <a:rPr lang="en-US" sz="1600" spc="-35" dirty="0">
                          <a:effectLst/>
                        </a:rPr>
                        <a:t> </a:t>
                      </a:r>
                      <a:r>
                        <a:rPr lang="en-US" sz="1600" spc="-10" dirty="0">
                          <a:effectLst/>
                        </a:rPr>
                        <a:t>be</a:t>
                      </a:r>
                      <a:r>
                        <a:rPr lang="en-US" sz="1600" spc="-30" dirty="0">
                          <a:effectLst/>
                        </a:rPr>
                        <a:t> </a:t>
                      </a:r>
                      <a:r>
                        <a:rPr lang="en-US" sz="1600" spc="-15" dirty="0">
                          <a:effectLst/>
                        </a:rPr>
                        <a:t>broadly</a:t>
                      </a:r>
                      <a:r>
                        <a:rPr lang="en-US" sz="1600" spc="-35" dirty="0">
                          <a:effectLst/>
                        </a:rPr>
                        <a:t> </a:t>
                      </a:r>
                      <a:r>
                        <a:rPr lang="en-US" sz="1600" spc="-10" dirty="0">
                          <a:effectLst/>
                        </a:rPr>
                        <a:t>construed</a:t>
                      </a:r>
                      <a:r>
                        <a:rPr lang="en-US" sz="1600" spc="-35" dirty="0">
                          <a:effectLst/>
                        </a:rPr>
                        <a:t> </a:t>
                      </a:r>
                      <a:r>
                        <a:rPr lang="en-US" sz="1600" spc="-5" dirty="0">
                          <a:effectLst/>
                        </a:rPr>
                        <a:t>to</a:t>
                      </a:r>
                      <a:r>
                        <a:rPr lang="en-US" sz="1600" spc="-30" dirty="0">
                          <a:effectLst/>
                        </a:rPr>
                        <a:t> </a:t>
                      </a:r>
                      <a:r>
                        <a:rPr lang="en-US" sz="1600" spc="-10" dirty="0">
                          <a:effectLst/>
                        </a:rPr>
                        <a:t>include</a:t>
                      </a:r>
                      <a:r>
                        <a:rPr lang="en-US" sz="1600" spc="-35" dirty="0">
                          <a:effectLst/>
                        </a:rPr>
                        <a:t> </a:t>
                      </a:r>
                      <a:r>
                        <a:rPr lang="en-US" sz="1600" spc="-10" dirty="0">
                          <a:effectLst/>
                        </a:rPr>
                        <a:t>both</a:t>
                      </a:r>
                      <a:r>
                        <a:rPr lang="en-US" sz="1600" spc="-35" dirty="0">
                          <a:effectLst/>
                        </a:rPr>
                        <a:t> </a:t>
                      </a:r>
                      <a:r>
                        <a:rPr lang="en-US" sz="1600" spc="-15" dirty="0">
                          <a:effectLst/>
                        </a:rPr>
                        <a:t>legally</a:t>
                      </a:r>
                      <a:r>
                        <a:rPr lang="en-US" sz="1600" spc="-30" dirty="0">
                          <a:effectLst/>
                        </a:rPr>
                        <a:t> </a:t>
                      </a:r>
                      <a:r>
                        <a:rPr lang="en-US" sz="1600" spc="-15" dirty="0">
                          <a:effectLst/>
                        </a:rPr>
                        <a:t>recognized</a:t>
                      </a:r>
                      <a:r>
                        <a:rPr lang="en-US" sz="1600" spc="-35" dirty="0">
                          <a:effectLst/>
                        </a:rPr>
                        <a:t> </a:t>
                      </a:r>
                      <a:r>
                        <a:rPr lang="en-US" sz="1600" spc="-15" dirty="0">
                          <a:effectLst/>
                        </a:rPr>
                        <a:t>and</a:t>
                      </a:r>
                      <a:r>
                        <a:rPr lang="en-US" sz="1600" spc="-35" dirty="0">
                          <a:effectLst/>
                        </a:rPr>
                        <a:t> </a:t>
                      </a:r>
                      <a:r>
                        <a:rPr lang="en-US" sz="1600" spc="-10" dirty="0">
                          <a:effectLst/>
                        </a:rPr>
                        <a:t>other</a:t>
                      </a:r>
                      <a:r>
                        <a:rPr lang="en-US" sz="1600" spc="-35" dirty="0">
                          <a:effectLst/>
                        </a:rPr>
                        <a:t> </a:t>
                      </a:r>
                      <a:r>
                        <a:rPr lang="en-US" sz="1600" spc="-10" dirty="0">
                          <a:effectLst/>
                        </a:rPr>
                        <a:t>forms</a:t>
                      </a:r>
                      <a:r>
                        <a:rPr lang="en-US" sz="1600" spc="-30" dirty="0">
                          <a:effectLst/>
                        </a:rPr>
                        <a:t> </a:t>
                      </a:r>
                      <a:r>
                        <a:rPr lang="en-US" sz="1600" spc="-5" dirty="0">
                          <a:effectLst/>
                        </a:rPr>
                        <a:t>of</a:t>
                      </a:r>
                      <a:r>
                        <a:rPr lang="en-US" sz="1600" spc="-35" dirty="0">
                          <a:effectLst/>
                        </a:rPr>
                        <a:t> </a:t>
                      </a:r>
                      <a:r>
                        <a:rPr lang="en-US" sz="1600" spc="-10" dirty="0">
                          <a:effectLst/>
                        </a:rPr>
                        <a:t>relationships,</a:t>
                      </a:r>
                      <a:r>
                        <a:rPr lang="en-US" sz="1600" spc="220" dirty="0">
                          <a:effectLst/>
                        </a:rPr>
                        <a:t> </a:t>
                      </a:r>
                      <a:r>
                        <a:rPr lang="en-US" sz="1600" spc="-15" dirty="0">
                          <a:effectLst/>
                        </a:rPr>
                        <a:t>including</a:t>
                      </a:r>
                      <a:r>
                        <a:rPr lang="en-US" sz="1600" spc="-165" dirty="0">
                          <a:effectLst/>
                        </a:rPr>
                        <a:t> </a:t>
                      </a:r>
                      <a:r>
                        <a:rPr lang="en-US" sz="1600" spc="-15" dirty="0">
                          <a:effectLst/>
                        </a:rPr>
                        <a:t>biological,</a:t>
                      </a:r>
                      <a:r>
                        <a:rPr lang="en-US" sz="1600" spc="-175" dirty="0">
                          <a:effectLst/>
                        </a:rPr>
                        <a:t> </a:t>
                      </a:r>
                      <a:r>
                        <a:rPr lang="en-US" sz="1600" spc="-15" dirty="0">
                          <a:effectLst/>
                        </a:rPr>
                        <a:t>step,</a:t>
                      </a:r>
                      <a:r>
                        <a:rPr lang="en-US" sz="1600" spc="-175" dirty="0">
                          <a:effectLst/>
                        </a:rPr>
                        <a:t> </a:t>
                      </a:r>
                      <a:r>
                        <a:rPr lang="en-US" sz="1600" spc="-15" dirty="0">
                          <a:effectLst/>
                        </a:rPr>
                        <a:t>and</a:t>
                      </a:r>
                      <a:r>
                        <a:rPr lang="en-US" sz="1600" spc="-165" dirty="0">
                          <a:effectLst/>
                        </a:rPr>
                        <a:t> </a:t>
                      </a:r>
                      <a:r>
                        <a:rPr lang="en-US" sz="1600" spc="-15" dirty="0">
                          <a:effectLst/>
                        </a:rPr>
                        <a:t>adopted</a:t>
                      </a:r>
                      <a:r>
                        <a:rPr lang="en-US" sz="1600" spc="-160" dirty="0">
                          <a:effectLst/>
                        </a:rPr>
                        <a:t> </a:t>
                      </a:r>
                      <a:r>
                        <a:rPr lang="en-US" sz="1600" spc="-15" dirty="0">
                          <a:effectLst/>
                        </a:rPr>
                        <a:t>families</a:t>
                      </a:r>
                      <a:r>
                        <a:rPr lang="en-US" sz="1600" spc="-165" dirty="0">
                          <a:effectLst/>
                        </a:rPr>
                        <a:t> </a:t>
                      </a:r>
                      <a:r>
                        <a:rPr lang="en-US" sz="1600" spc="-15" dirty="0">
                          <a:effectLst/>
                        </a:rPr>
                        <a:t>and</a:t>
                      </a:r>
                      <a:r>
                        <a:rPr lang="en-US" sz="1600" spc="-160" dirty="0">
                          <a:effectLst/>
                        </a:rPr>
                        <a:t> </a:t>
                      </a:r>
                      <a:r>
                        <a:rPr lang="en-US" sz="1600" spc="-15" dirty="0">
                          <a:effectLst/>
                        </a:rPr>
                        <a:t>families</a:t>
                      </a:r>
                      <a:r>
                        <a:rPr lang="en-US" sz="1600" spc="-165" dirty="0">
                          <a:effectLst/>
                        </a:rPr>
                        <a:t> </a:t>
                      </a:r>
                      <a:r>
                        <a:rPr lang="en-US" sz="1600" spc="-10" dirty="0">
                          <a:effectLst/>
                        </a:rPr>
                        <a:t>by</a:t>
                      </a:r>
                      <a:r>
                        <a:rPr lang="en-US" sz="1600" spc="-160" dirty="0">
                          <a:effectLst/>
                        </a:rPr>
                        <a:t> </a:t>
                      </a:r>
                      <a:r>
                        <a:rPr lang="en-US" sz="1600" spc="-15" dirty="0">
                          <a:effectLst/>
                        </a:rPr>
                        <a:t>choice.</a:t>
                      </a:r>
                      <a:r>
                        <a:rPr lang="en-US" sz="1600" spc="-190" dirty="0">
                          <a:effectLst/>
                        </a:rPr>
                        <a:t> </a:t>
                      </a:r>
                      <a:r>
                        <a:rPr lang="en-US" sz="1600" dirty="0">
                          <a:effectLst/>
                        </a:rPr>
                        <a:t>A</a:t>
                      </a:r>
                      <a:r>
                        <a:rPr lang="en-US" sz="1600" spc="-165" dirty="0">
                          <a:effectLst/>
                        </a:rPr>
                        <a:t> </a:t>
                      </a:r>
                      <a:r>
                        <a:rPr lang="en-US" sz="1600" spc="-15" dirty="0">
                          <a:effectLst/>
                        </a:rPr>
                        <a:t>key</a:t>
                      </a:r>
                      <a:r>
                        <a:rPr lang="en-US" sz="1600" spc="-160" dirty="0">
                          <a:effectLst/>
                        </a:rPr>
                        <a:t> </a:t>
                      </a:r>
                      <a:r>
                        <a:rPr lang="en-US" sz="1600" spc="-15" dirty="0">
                          <a:effectLst/>
                        </a:rPr>
                        <a:t>attribute</a:t>
                      </a:r>
                      <a:r>
                        <a:rPr lang="en-US" sz="1600" spc="-165" dirty="0">
                          <a:effectLst/>
                        </a:rPr>
                        <a:t> </a:t>
                      </a:r>
                      <a:r>
                        <a:rPr lang="en-US" sz="1600" spc="-10" dirty="0">
                          <a:effectLst/>
                        </a:rPr>
                        <a:t>is</a:t>
                      </a:r>
                      <a:r>
                        <a:rPr lang="en-US" sz="1600" spc="-160" dirty="0">
                          <a:effectLst/>
                        </a:rPr>
                        <a:t> </a:t>
                      </a:r>
                      <a:r>
                        <a:rPr lang="en-US" sz="1600" spc="-15" dirty="0">
                          <a:effectLst/>
                        </a:rPr>
                        <a:t>not</a:t>
                      </a:r>
                      <a:r>
                        <a:rPr lang="en-US" sz="1600" spc="-165" dirty="0">
                          <a:effectLst/>
                        </a:rPr>
                        <a:t> </a:t>
                      </a:r>
                      <a:r>
                        <a:rPr lang="en-US" sz="1600" spc="-15" dirty="0">
                          <a:effectLst/>
                        </a:rPr>
                        <a:t>necessarily</a:t>
                      </a:r>
                      <a:r>
                        <a:rPr lang="en-US" sz="1600" spc="240" dirty="0">
                          <a:effectLst/>
                        </a:rPr>
                        <a:t> </a:t>
                      </a:r>
                      <a:r>
                        <a:rPr lang="en-US" sz="1600" dirty="0">
                          <a:effectLst/>
                        </a:rPr>
                        <a:t>a</a:t>
                      </a:r>
                      <a:r>
                        <a:rPr lang="en-US" sz="1600" spc="-20" dirty="0">
                          <a:effectLst/>
                        </a:rPr>
                        <a:t> </a:t>
                      </a:r>
                      <a:r>
                        <a:rPr lang="en-US" sz="1600" spc="-10" dirty="0">
                          <a:effectLst/>
                        </a:rPr>
                        <a:t>familial</a:t>
                      </a:r>
                      <a:r>
                        <a:rPr lang="en-US" sz="1600" spc="-25" dirty="0">
                          <a:effectLst/>
                        </a:rPr>
                        <a:t> </a:t>
                      </a:r>
                      <a:r>
                        <a:rPr lang="en-US" sz="1600" spc="-10" dirty="0">
                          <a:effectLst/>
                        </a:rPr>
                        <a:t>relationship</a:t>
                      </a:r>
                      <a:r>
                        <a:rPr lang="en-US" sz="1600" spc="-20" dirty="0">
                          <a:effectLst/>
                        </a:rPr>
                        <a:t> </a:t>
                      </a:r>
                      <a:r>
                        <a:rPr lang="en-US" sz="1600" spc="-10" dirty="0">
                          <a:effectLst/>
                        </a:rPr>
                        <a:t>but</a:t>
                      </a:r>
                      <a:r>
                        <a:rPr lang="en-US" sz="1600" spc="-20" dirty="0">
                          <a:effectLst/>
                        </a:rPr>
                        <a:t> </a:t>
                      </a:r>
                      <a:r>
                        <a:rPr lang="en-US" sz="1600" spc="-10" dirty="0">
                          <a:effectLst/>
                        </a:rPr>
                        <a:t>motivation</a:t>
                      </a:r>
                      <a:r>
                        <a:rPr lang="en-US" sz="1600" spc="-20" dirty="0">
                          <a:effectLst/>
                        </a:rPr>
                        <a:t> </a:t>
                      </a:r>
                      <a:r>
                        <a:rPr lang="en-US" sz="1600" spc="-10" dirty="0">
                          <a:effectLst/>
                        </a:rPr>
                        <a:t>by</a:t>
                      </a:r>
                      <a:r>
                        <a:rPr lang="en-US" sz="1600" spc="-20" dirty="0">
                          <a:effectLst/>
                        </a:rPr>
                        <a:t> </a:t>
                      </a:r>
                      <a:r>
                        <a:rPr lang="en-US" sz="1600" dirty="0">
                          <a:effectLst/>
                        </a:rPr>
                        <a:t>a</a:t>
                      </a:r>
                      <a:r>
                        <a:rPr lang="en-US" sz="1600" spc="-20" dirty="0">
                          <a:effectLst/>
                        </a:rPr>
                        <a:t> </a:t>
                      </a:r>
                      <a:r>
                        <a:rPr lang="en-US" sz="1600" spc="-10" dirty="0">
                          <a:effectLst/>
                        </a:rPr>
                        <a:t>familial</a:t>
                      </a:r>
                      <a:r>
                        <a:rPr lang="en-US" sz="1600" spc="-20" dirty="0">
                          <a:effectLst/>
                        </a:rPr>
                        <a:t> </a:t>
                      </a:r>
                      <a:r>
                        <a:rPr lang="en-US" sz="1600" spc="-10" dirty="0">
                          <a:effectLst/>
                        </a:rPr>
                        <a:t>commitment</a:t>
                      </a:r>
                      <a:r>
                        <a:rPr lang="en-US" sz="1600" spc="-20" dirty="0">
                          <a:effectLst/>
                        </a:rPr>
                        <a:t> </a:t>
                      </a:r>
                      <a:r>
                        <a:rPr lang="en-US" sz="1600" spc="-10" dirty="0">
                          <a:effectLst/>
                        </a:rPr>
                        <a:t>between</a:t>
                      </a:r>
                      <a:r>
                        <a:rPr lang="en-US" sz="1600" spc="-20" dirty="0">
                          <a:effectLst/>
                        </a:rPr>
                        <a:t> </a:t>
                      </a:r>
                      <a:r>
                        <a:rPr lang="en-US" sz="1600" spc="-15" dirty="0">
                          <a:effectLst/>
                        </a:rPr>
                        <a:t>caregiver</a:t>
                      </a:r>
                      <a:r>
                        <a:rPr lang="en-US" sz="1600" spc="-20" dirty="0">
                          <a:effectLst/>
                        </a:rPr>
                        <a:t> </a:t>
                      </a:r>
                      <a:r>
                        <a:rPr lang="en-US" sz="1600" spc="-15" dirty="0">
                          <a:effectLst/>
                        </a:rPr>
                        <a:t>and</a:t>
                      </a:r>
                      <a:r>
                        <a:rPr lang="en-US" sz="1600" spc="-20" dirty="0">
                          <a:effectLst/>
                        </a:rPr>
                        <a:t> </a:t>
                      </a:r>
                      <a:r>
                        <a:rPr lang="en-US" sz="1600" spc="-10" dirty="0">
                          <a:effectLst/>
                        </a:rPr>
                        <a:t>recipient.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97051551"/>
                  </a:ext>
                </a:extLst>
              </a:tr>
              <a:tr h="1349195">
                <a:tc>
                  <a:txBody>
                    <a:bodyPr/>
                    <a:lstStyle/>
                    <a:p>
                      <a:pPr marL="68580" marR="0">
                        <a:spcBef>
                          <a:spcPts val="225"/>
                        </a:spcBef>
                        <a:spcAft>
                          <a:spcPts val="0"/>
                        </a:spcAft>
                      </a:pPr>
                      <a:r>
                        <a:rPr lang="en-US" sz="1600">
                          <a:effectLst/>
                        </a:rPr>
                        <a:t>Caregiving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91440">
                        <a:lnSpc>
                          <a:spcPct val="104000"/>
                        </a:lnSpc>
                        <a:spcBef>
                          <a:spcPts val="225"/>
                        </a:spcBef>
                        <a:spcAft>
                          <a:spcPts val="0"/>
                        </a:spcAft>
                      </a:pPr>
                      <a:r>
                        <a:rPr lang="en-US" sz="1600" dirty="0">
                          <a:effectLst/>
                        </a:rPr>
                        <a:t>Caregiving</a:t>
                      </a:r>
                      <a:r>
                        <a:rPr lang="en-US" sz="1600" spc="-30" dirty="0">
                          <a:effectLst/>
                        </a:rPr>
                        <a:t> </a:t>
                      </a:r>
                      <a:r>
                        <a:rPr lang="en-US" sz="1600" dirty="0">
                          <a:effectLst/>
                        </a:rPr>
                        <a:t>is</a:t>
                      </a:r>
                      <a:r>
                        <a:rPr lang="en-US" sz="1600" spc="-25" dirty="0">
                          <a:effectLst/>
                        </a:rPr>
                        <a:t> </a:t>
                      </a:r>
                      <a:r>
                        <a:rPr lang="en-US" sz="1600" dirty="0">
                          <a:effectLst/>
                        </a:rPr>
                        <a:t>generally</a:t>
                      </a:r>
                      <a:r>
                        <a:rPr lang="en-US" sz="1600" spc="-30" dirty="0">
                          <a:effectLst/>
                        </a:rPr>
                        <a:t> </a:t>
                      </a:r>
                      <a:r>
                        <a:rPr lang="en-US" sz="1600" dirty="0">
                          <a:effectLst/>
                        </a:rPr>
                        <a:t>differentiated</a:t>
                      </a:r>
                      <a:r>
                        <a:rPr lang="en-US" sz="1600" spc="-25" dirty="0">
                          <a:effectLst/>
                        </a:rPr>
                        <a:t> </a:t>
                      </a:r>
                      <a:r>
                        <a:rPr lang="en-US" sz="1600" dirty="0">
                          <a:effectLst/>
                        </a:rPr>
                        <a:t>from</a:t>
                      </a:r>
                      <a:r>
                        <a:rPr lang="en-US" sz="1600" spc="-30" dirty="0">
                          <a:effectLst/>
                        </a:rPr>
                        <a:t> </a:t>
                      </a:r>
                      <a:r>
                        <a:rPr lang="en-US" sz="1600" dirty="0">
                          <a:effectLst/>
                        </a:rPr>
                        <a:t>normal</a:t>
                      </a:r>
                      <a:r>
                        <a:rPr lang="en-US" sz="1600" spc="-25" dirty="0">
                          <a:effectLst/>
                        </a:rPr>
                        <a:t> </a:t>
                      </a:r>
                      <a:r>
                        <a:rPr lang="en-US" sz="1600" dirty="0">
                          <a:effectLst/>
                        </a:rPr>
                        <a:t>exchanges</a:t>
                      </a:r>
                      <a:r>
                        <a:rPr lang="en-US" sz="1600" spc="-30" dirty="0">
                          <a:effectLst/>
                        </a:rPr>
                        <a:t> </a:t>
                      </a:r>
                      <a:r>
                        <a:rPr lang="en-US" sz="1600" dirty="0">
                          <a:effectLst/>
                        </a:rPr>
                        <a:t>or</a:t>
                      </a:r>
                      <a:r>
                        <a:rPr lang="en-US" sz="1600" spc="-25" dirty="0">
                          <a:effectLst/>
                        </a:rPr>
                        <a:t> </a:t>
                      </a:r>
                      <a:r>
                        <a:rPr lang="en-US" sz="1600" dirty="0">
                          <a:effectLst/>
                        </a:rPr>
                        <a:t>division</a:t>
                      </a:r>
                      <a:r>
                        <a:rPr lang="en-US" sz="1600" spc="-30" dirty="0">
                          <a:effectLst/>
                        </a:rPr>
                        <a:t> </a:t>
                      </a:r>
                      <a:r>
                        <a:rPr lang="en-US" sz="1600" dirty="0">
                          <a:effectLst/>
                        </a:rPr>
                        <a:t>of</a:t>
                      </a:r>
                      <a:r>
                        <a:rPr lang="en-US" sz="1600" spc="-25" dirty="0">
                          <a:effectLst/>
                        </a:rPr>
                        <a:t> </a:t>
                      </a:r>
                      <a:r>
                        <a:rPr lang="en-US" sz="1600" dirty="0">
                          <a:effectLst/>
                        </a:rPr>
                        <a:t>labor</a:t>
                      </a:r>
                      <a:r>
                        <a:rPr lang="en-US" sz="1600" spc="-25" dirty="0">
                          <a:effectLst/>
                        </a:rPr>
                        <a:t> </a:t>
                      </a:r>
                      <a:r>
                        <a:rPr lang="en-US" sz="1600" dirty="0">
                          <a:effectLst/>
                        </a:rPr>
                        <a:t>(e.g.,</a:t>
                      </a:r>
                      <a:r>
                        <a:rPr lang="en-US" sz="1600" spc="-65" dirty="0">
                          <a:effectLst/>
                        </a:rPr>
                        <a:t> </a:t>
                      </a:r>
                      <a:r>
                        <a:rPr lang="en-US" sz="1600" dirty="0">
                          <a:effectLst/>
                        </a:rPr>
                        <a:t>doing</a:t>
                      </a:r>
                      <a:r>
                        <a:rPr lang="en-US" sz="1600" spc="-25" dirty="0">
                          <a:effectLst/>
                        </a:rPr>
                        <a:t> </a:t>
                      </a:r>
                      <a:r>
                        <a:rPr lang="en-US" sz="1600" dirty="0">
                          <a:effectLst/>
                        </a:rPr>
                        <a:t>laundry</a:t>
                      </a:r>
                      <a:r>
                        <a:rPr lang="en-US" sz="1600" spc="115" dirty="0">
                          <a:effectLst/>
                        </a:rPr>
                        <a:t> </a:t>
                      </a:r>
                      <a:r>
                        <a:rPr lang="en-US" sz="1600" dirty="0">
                          <a:effectLst/>
                        </a:rPr>
                        <a:t>or</a:t>
                      </a:r>
                      <a:r>
                        <a:rPr lang="en-US" sz="1600" spc="-160" dirty="0">
                          <a:effectLst/>
                        </a:rPr>
                        <a:t> </a:t>
                      </a:r>
                      <a:r>
                        <a:rPr lang="en-US" sz="1600" dirty="0">
                          <a:effectLst/>
                        </a:rPr>
                        <a:t>preparing</a:t>
                      </a:r>
                      <a:r>
                        <a:rPr lang="en-US" sz="1600" spc="-155" dirty="0">
                          <a:effectLst/>
                        </a:rPr>
                        <a:t> </a:t>
                      </a:r>
                      <a:r>
                        <a:rPr lang="en-US" sz="1600" dirty="0">
                          <a:effectLst/>
                        </a:rPr>
                        <a:t>meals)</a:t>
                      </a:r>
                      <a:r>
                        <a:rPr lang="en-US" sz="1600" spc="-155" dirty="0">
                          <a:effectLst/>
                        </a:rPr>
                        <a:t> </a:t>
                      </a:r>
                      <a:r>
                        <a:rPr lang="en-US" sz="1600" dirty="0">
                          <a:effectLst/>
                        </a:rPr>
                        <a:t>by</a:t>
                      </a:r>
                      <a:r>
                        <a:rPr lang="en-US" sz="1600" spc="-160" dirty="0">
                          <a:effectLst/>
                        </a:rPr>
                        <a:t> </a:t>
                      </a:r>
                      <a:r>
                        <a:rPr lang="en-US" sz="1600" dirty="0">
                          <a:effectLst/>
                        </a:rPr>
                        <a:t>its</a:t>
                      </a:r>
                      <a:r>
                        <a:rPr lang="en-US" sz="1600" spc="-155" dirty="0">
                          <a:effectLst/>
                        </a:rPr>
                        <a:t> </a:t>
                      </a:r>
                      <a:r>
                        <a:rPr lang="en-US" sz="1600" dirty="0">
                          <a:effectLst/>
                        </a:rPr>
                        <a:t>purpose:</a:t>
                      </a:r>
                      <a:r>
                        <a:rPr lang="en-US" sz="1600" spc="-180" dirty="0">
                          <a:effectLst/>
                        </a:rPr>
                        <a:t> </a:t>
                      </a:r>
                      <a:r>
                        <a:rPr lang="en-US" sz="1600" spc="-20" dirty="0">
                          <a:effectLst/>
                        </a:rPr>
                        <a:t>Tasks</a:t>
                      </a:r>
                      <a:r>
                        <a:rPr lang="en-US" sz="1600" spc="-155" dirty="0">
                          <a:effectLst/>
                        </a:rPr>
                        <a:t> </a:t>
                      </a:r>
                      <a:r>
                        <a:rPr lang="en-US" sz="1600" dirty="0">
                          <a:effectLst/>
                        </a:rPr>
                        <a:t>are</a:t>
                      </a:r>
                      <a:r>
                        <a:rPr lang="en-US" sz="1600" spc="-160" dirty="0">
                          <a:effectLst/>
                        </a:rPr>
                        <a:t> </a:t>
                      </a:r>
                      <a:r>
                        <a:rPr lang="en-US" sz="1600" dirty="0">
                          <a:effectLst/>
                        </a:rPr>
                        <a:t>carried</a:t>
                      </a:r>
                      <a:r>
                        <a:rPr lang="en-US" sz="1600" spc="-155" dirty="0">
                          <a:effectLst/>
                        </a:rPr>
                        <a:t> </a:t>
                      </a:r>
                      <a:r>
                        <a:rPr lang="en-US" sz="1600" dirty="0">
                          <a:effectLst/>
                        </a:rPr>
                        <a:t>out</a:t>
                      </a:r>
                      <a:r>
                        <a:rPr lang="en-US" sz="1600" spc="-155" dirty="0">
                          <a:effectLst/>
                        </a:rPr>
                        <a:t> </a:t>
                      </a:r>
                      <a:r>
                        <a:rPr lang="en-US" sz="1600" dirty="0">
                          <a:effectLst/>
                        </a:rPr>
                        <a:t>because</a:t>
                      </a:r>
                      <a:r>
                        <a:rPr lang="en-US" sz="1600" spc="-155" dirty="0">
                          <a:effectLst/>
                        </a:rPr>
                        <a:t> </a:t>
                      </a:r>
                      <a:r>
                        <a:rPr lang="en-US" sz="1600" dirty="0">
                          <a:effectLst/>
                        </a:rPr>
                        <a:t>of</a:t>
                      </a:r>
                      <a:r>
                        <a:rPr lang="en-US" sz="1600" spc="-160" dirty="0">
                          <a:effectLst/>
                        </a:rPr>
                        <a:t> </a:t>
                      </a:r>
                      <a:r>
                        <a:rPr lang="en-US" sz="1600" dirty="0">
                          <a:effectLst/>
                        </a:rPr>
                        <a:t>the</a:t>
                      </a:r>
                      <a:r>
                        <a:rPr lang="en-US" sz="1600" spc="-155" dirty="0">
                          <a:effectLst/>
                        </a:rPr>
                        <a:t> </a:t>
                      </a:r>
                      <a:r>
                        <a:rPr lang="en-US" sz="1600" spc="-15" dirty="0">
                          <a:effectLst/>
                        </a:rPr>
                        <a:t>recipient’s</a:t>
                      </a:r>
                      <a:r>
                        <a:rPr lang="en-US" sz="1600" spc="-155" dirty="0">
                          <a:effectLst/>
                        </a:rPr>
                        <a:t> </a:t>
                      </a:r>
                      <a:r>
                        <a:rPr lang="en-US" sz="1600" dirty="0">
                          <a:effectLst/>
                        </a:rPr>
                        <a:t>physical</a:t>
                      </a:r>
                      <a:r>
                        <a:rPr lang="en-US" sz="1600" spc="-155" dirty="0">
                          <a:effectLst/>
                        </a:rPr>
                        <a:t> </a:t>
                      </a:r>
                      <a:r>
                        <a:rPr lang="en-US" sz="1600" dirty="0">
                          <a:effectLst/>
                        </a:rPr>
                        <a:t>or</a:t>
                      </a:r>
                      <a:r>
                        <a:rPr lang="en-US" sz="1600" spc="100" dirty="0">
                          <a:effectLst/>
                        </a:rPr>
                        <a:t> </a:t>
                      </a:r>
                      <a:r>
                        <a:rPr lang="en-US" sz="1600" dirty="0">
                          <a:effectLst/>
                        </a:rPr>
                        <a:t>mental</a:t>
                      </a:r>
                      <a:r>
                        <a:rPr lang="en-US" sz="1600" spc="-10" dirty="0">
                          <a:effectLst/>
                        </a:rPr>
                        <a:t> </a:t>
                      </a:r>
                      <a:r>
                        <a:rPr lang="en-US" sz="1600" dirty="0">
                          <a:effectLst/>
                        </a:rPr>
                        <a:t>health</a:t>
                      </a:r>
                      <a:r>
                        <a:rPr lang="en-US" sz="1600" spc="-5" dirty="0">
                          <a:effectLst/>
                        </a:rPr>
                        <a:t> </a:t>
                      </a:r>
                      <a:r>
                        <a:rPr lang="en-US" sz="1600" dirty="0">
                          <a:effectLst/>
                        </a:rPr>
                        <a:t>or</a:t>
                      </a:r>
                      <a:r>
                        <a:rPr lang="en-US" sz="1600" spc="-5" dirty="0">
                          <a:effectLst/>
                        </a:rPr>
                        <a:t> </a:t>
                      </a:r>
                      <a:r>
                        <a:rPr lang="en-US" sz="1600" dirty="0">
                          <a:effectLst/>
                        </a:rPr>
                        <a:t>their</a:t>
                      </a:r>
                      <a:r>
                        <a:rPr lang="en-US" sz="1600" spc="-5" dirty="0">
                          <a:effectLst/>
                        </a:rPr>
                        <a:t> </a:t>
                      </a:r>
                      <a:r>
                        <a:rPr lang="en-US" sz="1600" dirty="0">
                          <a:effectLst/>
                        </a:rPr>
                        <a:t>physical,</a:t>
                      </a:r>
                      <a:r>
                        <a:rPr lang="en-US" sz="1600" spc="-45" dirty="0">
                          <a:effectLst/>
                        </a:rPr>
                        <a:t> </a:t>
                      </a:r>
                      <a:r>
                        <a:rPr lang="en-US" sz="1600" dirty="0">
                          <a:effectLst/>
                        </a:rPr>
                        <a:t>cognitive,</a:t>
                      </a:r>
                      <a:r>
                        <a:rPr lang="en-US" sz="1600" spc="-35" dirty="0">
                          <a:effectLst/>
                        </a:rPr>
                        <a:t> </a:t>
                      </a:r>
                      <a:r>
                        <a:rPr lang="en-US" sz="1600" dirty="0">
                          <a:effectLst/>
                        </a:rPr>
                        <a:t>or</a:t>
                      </a:r>
                      <a:r>
                        <a:rPr lang="en-US" sz="1600" spc="-5" dirty="0">
                          <a:effectLst/>
                        </a:rPr>
                        <a:t> </a:t>
                      </a:r>
                      <a:r>
                        <a:rPr lang="en-US" sz="1600" dirty="0">
                          <a:effectLst/>
                        </a:rPr>
                        <a:t>sensory</a:t>
                      </a:r>
                      <a:r>
                        <a:rPr lang="en-US" sz="1600" spc="-10" dirty="0">
                          <a:effectLst/>
                        </a:rPr>
                        <a:t> </a:t>
                      </a:r>
                      <a:r>
                        <a:rPr lang="en-US" sz="1600" dirty="0">
                          <a:effectLst/>
                        </a:rPr>
                        <a:t>functioning.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73387981"/>
                  </a:ext>
                </a:extLst>
              </a:tr>
              <a:tr h="1533178">
                <a:tc>
                  <a:txBody>
                    <a:bodyPr/>
                    <a:lstStyle/>
                    <a:p>
                      <a:pPr marL="68580" marR="0">
                        <a:spcBef>
                          <a:spcPts val="225"/>
                        </a:spcBef>
                        <a:spcAft>
                          <a:spcPts val="0"/>
                        </a:spcAft>
                      </a:pPr>
                      <a:r>
                        <a:rPr lang="en-US" sz="1600" spc="-20">
                          <a:effectLst/>
                        </a:rPr>
                        <a:t>Types</a:t>
                      </a:r>
                      <a:r>
                        <a:rPr lang="en-US" sz="1600" spc="-90">
                          <a:effectLst/>
                        </a:rPr>
                        <a:t> </a:t>
                      </a:r>
                      <a:r>
                        <a:rPr lang="en-US" sz="1600">
                          <a:effectLst/>
                        </a:rPr>
                        <a:t>of</a:t>
                      </a:r>
                      <a:r>
                        <a:rPr lang="en-US" sz="1600" spc="-110">
                          <a:effectLst/>
                        </a:rPr>
                        <a:t> </a:t>
                      </a:r>
                      <a:r>
                        <a:rPr lang="en-US" sz="1600">
                          <a:effectLst/>
                        </a:rPr>
                        <a:t>Assistance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130810">
                        <a:lnSpc>
                          <a:spcPct val="104000"/>
                        </a:lnSpc>
                        <a:spcBef>
                          <a:spcPts val="225"/>
                        </a:spcBef>
                        <a:spcAft>
                          <a:spcPts val="0"/>
                        </a:spcAft>
                      </a:pPr>
                      <a:r>
                        <a:rPr lang="en-US" sz="1600" dirty="0">
                          <a:effectLst/>
                        </a:rPr>
                        <a:t>Caregiving</a:t>
                      </a:r>
                      <a:r>
                        <a:rPr lang="en-US" sz="1600" spc="-45" dirty="0">
                          <a:effectLst/>
                        </a:rPr>
                        <a:t> </a:t>
                      </a:r>
                      <a:r>
                        <a:rPr lang="en-US" sz="1600" dirty="0">
                          <a:effectLst/>
                        </a:rPr>
                        <a:t>encompasses</a:t>
                      </a:r>
                      <a:r>
                        <a:rPr lang="en-US" sz="1600" spc="-40" dirty="0">
                          <a:effectLst/>
                        </a:rPr>
                        <a:t> </a:t>
                      </a:r>
                      <a:r>
                        <a:rPr lang="en-US" sz="1600" dirty="0">
                          <a:effectLst/>
                        </a:rPr>
                        <a:t>a</a:t>
                      </a:r>
                      <a:r>
                        <a:rPr lang="en-US" sz="1600" spc="-40" dirty="0">
                          <a:effectLst/>
                        </a:rPr>
                        <a:t> </a:t>
                      </a:r>
                      <a:r>
                        <a:rPr lang="en-US" sz="1600" dirty="0">
                          <a:effectLst/>
                        </a:rPr>
                        <a:t>broad</a:t>
                      </a:r>
                      <a:r>
                        <a:rPr lang="en-US" sz="1600" spc="-45" dirty="0">
                          <a:effectLst/>
                        </a:rPr>
                        <a:t> </a:t>
                      </a:r>
                      <a:r>
                        <a:rPr lang="en-US" sz="1600" dirty="0">
                          <a:effectLst/>
                        </a:rPr>
                        <a:t>set</a:t>
                      </a:r>
                      <a:r>
                        <a:rPr lang="en-US" sz="1600" spc="-40" dirty="0">
                          <a:effectLst/>
                        </a:rPr>
                        <a:t> </a:t>
                      </a:r>
                      <a:r>
                        <a:rPr lang="en-US" sz="1600" dirty="0">
                          <a:effectLst/>
                        </a:rPr>
                        <a:t>of</a:t>
                      </a:r>
                      <a:r>
                        <a:rPr lang="en-US" sz="1600" spc="-40" dirty="0">
                          <a:effectLst/>
                        </a:rPr>
                        <a:t> </a:t>
                      </a:r>
                      <a:r>
                        <a:rPr lang="en-US" sz="1600" dirty="0">
                          <a:effectLst/>
                        </a:rPr>
                        <a:t>activities</a:t>
                      </a:r>
                      <a:r>
                        <a:rPr lang="en-US" sz="1600" spc="-45" dirty="0">
                          <a:effectLst/>
                        </a:rPr>
                        <a:t> </a:t>
                      </a:r>
                      <a:r>
                        <a:rPr lang="en-US" sz="1600" dirty="0">
                          <a:effectLst/>
                        </a:rPr>
                        <a:t>including</a:t>
                      </a:r>
                      <a:r>
                        <a:rPr lang="en-US" sz="1600" spc="-40" dirty="0">
                          <a:effectLst/>
                        </a:rPr>
                        <a:t> </a:t>
                      </a:r>
                      <a:r>
                        <a:rPr lang="en-US" sz="1600" dirty="0">
                          <a:effectLst/>
                        </a:rPr>
                        <a:t>daily</a:t>
                      </a:r>
                      <a:r>
                        <a:rPr lang="en-US" sz="1600" spc="-40" dirty="0">
                          <a:effectLst/>
                        </a:rPr>
                        <a:t> </a:t>
                      </a:r>
                      <a:r>
                        <a:rPr lang="en-US" sz="1600" dirty="0">
                          <a:effectLst/>
                        </a:rPr>
                        <a:t>household</a:t>
                      </a:r>
                      <a:r>
                        <a:rPr lang="en-US" sz="1600" spc="-40" dirty="0">
                          <a:effectLst/>
                        </a:rPr>
                        <a:t> </a:t>
                      </a:r>
                      <a:r>
                        <a:rPr lang="en-US" sz="1600" dirty="0">
                          <a:effectLst/>
                        </a:rPr>
                        <a:t>and</a:t>
                      </a:r>
                      <a:r>
                        <a:rPr lang="en-US" sz="1600" spc="-45" dirty="0">
                          <a:effectLst/>
                        </a:rPr>
                        <a:t> </a:t>
                      </a:r>
                      <a:r>
                        <a:rPr lang="en-US" sz="1600" dirty="0">
                          <a:effectLst/>
                        </a:rPr>
                        <a:t>personal-care tasks,</a:t>
                      </a:r>
                      <a:r>
                        <a:rPr lang="en-US" sz="1600" spc="-50" dirty="0">
                          <a:effectLst/>
                        </a:rPr>
                        <a:t> </a:t>
                      </a:r>
                      <a:r>
                        <a:rPr lang="en-US" sz="1600" dirty="0">
                          <a:effectLst/>
                        </a:rPr>
                        <a:t>social</a:t>
                      </a:r>
                      <a:r>
                        <a:rPr lang="en-US" sz="1600" spc="-20" dirty="0">
                          <a:effectLst/>
                        </a:rPr>
                        <a:t> </a:t>
                      </a:r>
                      <a:r>
                        <a:rPr lang="en-US" sz="1600" dirty="0">
                          <a:effectLst/>
                        </a:rPr>
                        <a:t>support,</a:t>
                      </a:r>
                      <a:r>
                        <a:rPr lang="en-US" sz="1600" spc="-45" dirty="0">
                          <a:effectLst/>
                        </a:rPr>
                        <a:t> </a:t>
                      </a:r>
                      <a:r>
                        <a:rPr lang="en-US" sz="1600" dirty="0">
                          <a:effectLst/>
                        </a:rPr>
                        <a:t>transportation,</a:t>
                      </a:r>
                      <a:r>
                        <a:rPr lang="en-US" sz="1600" spc="-50" dirty="0">
                          <a:effectLst/>
                        </a:rPr>
                        <a:t> </a:t>
                      </a:r>
                      <a:r>
                        <a:rPr lang="en-US" sz="1600" dirty="0">
                          <a:effectLst/>
                        </a:rPr>
                        <a:t>and</a:t>
                      </a:r>
                      <a:r>
                        <a:rPr lang="en-US" sz="1600" spc="-15" dirty="0">
                          <a:effectLst/>
                        </a:rPr>
                        <a:t> </a:t>
                      </a:r>
                      <a:r>
                        <a:rPr lang="en-US" sz="1600" dirty="0">
                          <a:effectLst/>
                        </a:rPr>
                        <a:t>standby</a:t>
                      </a:r>
                      <a:r>
                        <a:rPr lang="en-US" sz="1600" spc="-20" dirty="0">
                          <a:effectLst/>
                        </a:rPr>
                        <a:t> </a:t>
                      </a:r>
                      <a:r>
                        <a:rPr lang="en-US" sz="1600" dirty="0">
                          <a:effectLst/>
                        </a:rPr>
                        <a:t>care.</a:t>
                      </a:r>
                      <a:r>
                        <a:rPr lang="en-US" sz="1600" spc="-80" dirty="0">
                          <a:effectLst/>
                        </a:rPr>
                        <a:t> </a:t>
                      </a:r>
                      <a:r>
                        <a:rPr lang="en-US" sz="1600" dirty="0">
                          <a:effectLst/>
                        </a:rPr>
                        <a:t>There</a:t>
                      </a:r>
                      <a:r>
                        <a:rPr lang="en-US" sz="1600" spc="-20" dirty="0">
                          <a:effectLst/>
                        </a:rPr>
                        <a:t> </a:t>
                      </a:r>
                      <a:r>
                        <a:rPr lang="en-US" sz="1600" dirty="0">
                          <a:effectLst/>
                        </a:rPr>
                        <a:t>has</a:t>
                      </a:r>
                      <a:r>
                        <a:rPr lang="en-US" sz="1600" spc="-15" dirty="0">
                          <a:effectLst/>
                        </a:rPr>
                        <a:t> </a:t>
                      </a:r>
                      <a:r>
                        <a:rPr lang="en-US" sz="1600" dirty="0">
                          <a:effectLst/>
                        </a:rPr>
                        <a:t>been</a:t>
                      </a:r>
                      <a:r>
                        <a:rPr lang="en-US" sz="1600" spc="-20" dirty="0">
                          <a:effectLst/>
                        </a:rPr>
                        <a:t> </a:t>
                      </a:r>
                      <a:r>
                        <a:rPr lang="en-US" sz="1600" dirty="0">
                          <a:effectLst/>
                        </a:rPr>
                        <a:t>growing</a:t>
                      </a:r>
                      <a:r>
                        <a:rPr lang="en-US" sz="1600" spc="-20" dirty="0">
                          <a:effectLst/>
                        </a:rPr>
                        <a:t> </a:t>
                      </a:r>
                      <a:r>
                        <a:rPr lang="en-US" sz="1600" dirty="0">
                          <a:effectLst/>
                        </a:rPr>
                        <a:t>appreciation</a:t>
                      </a:r>
                      <a:r>
                        <a:rPr lang="en-US" sz="1600" spc="-15" dirty="0">
                          <a:effectLst/>
                        </a:rPr>
                        <a:t> </a:t>
                      </a:r>
                      <a:r>
                        <a:rPr lang="en-US" sz="1600" dirty="0">
                          <a:effectLst/>
                        </a:rPr>
                        <a:t>of</a:t>
                      </a:r>
                      <a:r>
                        <a:rPr lang="en-US" sz="1600" spc="-20" dirty="0">
                          <a:effectLst/>
                        </a:rPr>
                        <a:t> </a:t>
                      </a:r>
                      <a:r>
                        <a:rPr lang="en-US" sz="1600" dirty="0">
                          <a:effectLst/>
                        </a:rPr>
                        <a:t>the important</a:t>
                      </a:r>
                      <a:r>
                        <a:rPr lang="en-US" sz="1600" spc="-15" dirty="0">
                          <a:effectLst/>
                        </a:rPr>
                        <a:t> </a:t>
                      </a:r>
                      <a:r>
                        <a:rPr lang="en-US" sz="1600" dirty="0">
                          <a:effectLst/>
                        </a:rPr>
                        <a:t>role</a:t>
                      </a:r>
                      <a:r>
                        <a:rPr lang="en-US" sz="1600" spc="-15" dirty="0">
                          <a:effectLst/>
                        </a:rPr>
                        <a:t> </a:t>
                      </a:r>
                      <a:r>
                        <a:rPr lang="en-US" sz="1600" dirty="0">
                          <a:effectLst/>
                        </a:rPr>
                        <a:t>that</a:t>
                      </a:r>
                      <a:r>
                        <a:rPr lang="en-US" sz="1600" spc="-15" dirty="0">
                          <a:effectLst/>
                        </a:rPr>
                        <a:t> </a:t>
                      </a:r>
                      <a:r>
                        <a:rPr lang="en-US" sz="1600" dirty="0">
                          <a:effectLst/>
                        </a:rPr>
                        <a:t>family</a:t>
                      </a:r>
                      <a:r>
                        <a:rPr lang="en-US" sz="1600" spc="-10" dirty="0">
                          <a:effectLst/>
                        </a:rPr>
                        <a:t> </a:t>
                      </a:r>
                      <a:r>
                        <a:rPr lang="en-US" sz="1600" dirty="0">
                          <a:effectLst/>
                        </a:rPr>
                        <a:t>caregivers</a:t>
                      </a:r>
                      <a:r>
                        <a:rPr lang="en-US" sz="1600" spc="-15" dirty="0">
                          <a:effectLst/>
                        </a:rPr>
                        <a:t> </a:t>
                      </a:r>
                      <a:r>
                        <a:rPr lang="en-US" sz="1600" dirty="0">
                          <a:effectLst/>
                        </a:rPr>
                        <a:t>assume</a:t>
                      </a:r>
                      <a:r>
                        <a:rPr lang="en-US" sz="1600" spc="-15" dirty="0">
                          <a:effectLst/>
                        </a:rPr>
                        <a:t> </a:t>
                      </a:r>
                      <a:r>
                        <a:rPr lang="en-US" sz="1600" dirty="0">
                          <a:effectLst/>
                        </a:rPr>
                        <a:t>with</a:t>
                      </a:r>
                      <a:r>
                        <a:rPr lang="en-US" sz="1600" spc="-15" dirty="0">
                          <a:effectLst/>
                        </a:rPr>
                        <a:t> </a:t>
                      </a:r>
                      <a:r>
                        <a:rPr lang="en-US" sz="1600" dirty="0">
                          <a:effectLst/>
                        </a:rPr>
                        <a:t>medically</a:t>
                      </a:r>
                      <a:r>
                        <a:rPr lang="en-US" sz="1600" spc="-10" dirty="0">
                          <a:effectLst/>
                        </a:rPr>
                        <a:t> </a:t>
                      </a:r>
                      <a:r>
                        <a:rPr lang="en-US" sz="1600" dirty="0">
                          <a:effectLst/>
                        </a:rPr>
                        <a:t>oriented</a:t>
                      </a:r>
                      <a:r>
                        <a:rPr lang="en-US" sz="1600" spc="-15" dirty="0">
                          <a:effectLst/>
                        </a:rPr>
                        <a:t> </a:t>
                      </a:r>
                      <a:r>
                        <a:rPr lang="en-US" sz="1600" dirty="0">
                          <a:effectLst/>
                        </a:rPr>
                        <a:t>activities</a:t>
                      </a:r>
                      <a:r>
                        <a:rPr lang="en-US" sz="1600" spc="-15" dirty="0">
                          <a:effectLst/>
                        </a:rPr>
                        <a:t> </a:t>
                      </a:r>
                      <a:r>
                        <a:rPr lang="en-US" sz="1600" dirty="0">
                          <a:effectLst/>
                        </a:rPr>
                        <a:t>and</a:t>
                      </a:r>
                      <a:r>
                        <a:rPr lang="en-US" sz="1600" spc="-15" dirty="0">
                          <a:effectLst/>
                        </a:rPr>
                        <a:t> </a:t>
                      </a:r>
                      <a:r>
                        <a:rPr lang="en-US" sz="1600" dirty="0">
                          <a:effectLst/>
                        </a:rPr>
                        <a:t>navigating</a:t>
                      </a:r>
                      <a:r>
                        <a:rPr lang="en-US" sz="1600" spc="-15" dirty="0">
                          <a:effectLst/>
                        </a:rPr>
                        <a:t> </a:t>
                      </a:r>
                      <a:r>
                        <a:rPr lang="en-US" sz="1600" dirty="0">
                          <a:effectLst/>
                        </a:rPr>
                        <a:t>the health</a:t>
                      </a:r>
                      <a:r>
                        <a:rPr lang="en-US" sz="1600" spc="-25" dirty="0">
                          <a:effectLst/>
                        </a:rPr>
                        <a:t> </a:t>
                      </a:r>
                      <a:r>
                        <a:rPr lang="en-US" sz="1600" dirty="0">
                          <a:effectLst/>
                        </a:rPr>
                        <a:t>care</a:t>
                      </a:r>
                      <a:r>
                        <a:rPr lang="en-US" sz="1600" spc="-25" dirty="0">
                          <a:effectLst/>
                        </a:rPr>
                        <a:t> </a:t>
                      </a:r>
                      <a:r>
                        <a:rPr lang="en-US" sz="1600" dirty="0">
                          <a:effectLst/>
                        </a:rPr>
                        <a:t>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428597"/>
                  </a:ext>
                </a:extLst>
              </a:tr>
              <a:tr h="1022119">
                <a:tc>
                  <a:txBody>
                    <a:bodyPr/>
                    <a:lstStyle/>
                    <a:p>
                      <a:pPr marL="68580" marR="0">
                        <a:spcBef>
                          <a:spcPts val="225"/>
                        </a:spcBef>
                        <a:spcAft>
                          <a:spcPts val="0"/>
                        </a:spcAft>
                      </a:pPr>
                      <a:r>
                        <a:rPr lang="en-US" sz="1600">
                          <a:effectLst/>
                        </a:rPr>
                        <a:t>Payment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428625">
                        <a:lnSpc>
                          <a:spcPct val="104000"/>
                        </a:lnSpc>
                        <a:spcBef>
                          <a:spcPts val="225"/>
                        </a:spcBef>
                        <a:spcAft>
                          <a:spcPts val="0"/>
                        </a:spcAft>
                      </a:pPr>
                      <a:r>
                        <a:rPr lang="en-US" sz="1600" dirty="0">
                          <a:effectLst/>
                        </a:rPr>
                        <a:t>Family</a:t>
                      </a:r>
                      <a:r>
                        <a:rPr lang="en-US" sz="1600" spc="-30" dirty="0">
                          <a:effectLst/>
                        </a:rPr>
                        <a:t> </a:t>
                      </a:r>
                      <a:r>
                        <a:rPr lang="en-US" sz="1600" dirty="0">
                          <a:effectLst/>
                        </a:rPr>
                        <a:t>caregivers</a:t>
                      </a:r>
                      <a:r>
                        <a:rPr lang="en-US" sz="1600" spc="-25" dirty="0">
                          <a:effectLst/>
                        </a:rPr>
                        <a:t> </a:t>
                      </a:r>
                      <a:r>
                        <a:rPr lang="en-US" sz="1600" dirty="0">
                          <a:effectLst/>
                        </a:rPr>
                        <a:t>may</a:t>
                      </a:r>
                      <a:r>
                        <a:rPr lang="en-US" sz="1600" spc="-25" dirty="0">
                          <a:effectLst/>
                        </a:rPr>
                        <a:t> </a:t>
                      </a:r>
                      <a:r>
                        <a:rPr lang="en-US" sz="1600" dirty="0">
                          <a:effectLst/>
                        </a:rPr>
                        <a:t>be</a:t>
                      </a:r>
                      <a:r>
                        <a:rPr lang="en-US" sz="1600" spc="-30" dirty="0">
                          <a:effectLst/>
                        </a:rPr>
                        <a:t> </a:t>
                      </a:r>
                      <a:r>
                        <a:rPr lang="en-US" sz="1600" dirty="0">
                          <a:effectLst/>
                        </a:rPr>
                        <a:t>paid</a:t>
                      </a:r>
                      <a:r>
                        <a:rPr lang="en-US" sz="1600" spc="-25" dirty="0">
                          <a:effectLst/>
                        </a:rPr>
                        <a:t> </a:t>
                      </a:r>
                      <a:r>
                        <a:rPr lang="en-US" sz="1600" dirty="0">
                          <a:effectLst/>
                        </a:rPr>
                        <a:t>through</a:t>
                      </a:r>
                      <a:r>
                        <a:rPr lang="en-US" sz="1600" spc="-25" dirty="0">
                          <a:effectLst/>
                        </a:rPr>
                        <a:t> </a:t>
                      </a:r>
                      <a:r>
                        <a:rPr lang="en-US" sz="1600" dirty="0">
                          <a:effectLst/>
                        </a:rPr>
                        <a:t>government</a:t>
                      </a:r>
                      <a:r>
                        <a:rPr lang="en-US" sz="1600" spc="-25" dirty="0">
                          <a:effectLst/>
                        </a:rPr>
                        <a:t> </a:t>
                      </a:r>
                      <a:r>
                        <a:rPr lang="en-US" sz="1600" dirty="0">
                          <a:effectLst/>
                        </a:rPr>
                        <a:t>programs</a:t>
                      </a:r>
                      <a:r>
                        <a:rPr lang="en-US" sz="1600" spc="-30" dirty="0">
                          <a:effectLst/>
                        </a:rPr>
                        <a:t> </a:t>
                      </a:r>
                      <a:r>
                        <a:rPr lang="en-US" sz="1600" dirty="0">
                          <a:effectLst/>
                        </a:rPr>
                        <a:t>(e.g.,</a:t>
                      </a:r>
                      <a:r>
                        <a:rPr lang="en-US" sz="1600" spc="-55" dirty="0">
                          <a:effectLst/>
                        </a:rPr>
                        <a:t> </a:t>
                      </a:r>
                      <a:r>
                        <a:rPr lang="en-US" sz="1600" dirty="0">
                          <a:effectLst/>
                        </a:rPr>
                        <a:t>Medicaid)</a:t>
                      </a:r>
                      <a:r>
                        <a:rPr lang="en-US" sz="1600" spc="-30" dirty="0">
                          <a:effectLst/>
                        </a:rPr>
                        <a:t> </a:t>
                      </a:r>
                      <a:r>
                        <a:rPr lang="en-US" sz="1600" dirty="0">
                          <a:effectLst/>
                        </a:rPr>
                        <a:t>or</a:t>
                      </a:r>
                      <a:r>
                        <a:rPr lang="en-US" sz="1600" spc="-25" dirty="0">
                          <a:effectLst/>
                        </a:rPr>
                        <a:t> </a:t>
                      </a:r>
                      <a:r>
                        <a:rPr lang="en-US" sz="1600" dirty="0">
                          <a:effectLst/>
                        </a:rPr>
                        <a:t>by</a:t>
                      </a:r>
                      <a:r>
                        <a:rPr lang="en-US" sz="1600" spc="-25" dirty="0">
                          <a:effectLst/>
                        </a:rPr>
                        <a:t> </a:t>
                      </a:r>
                      <a:r>
                        <a:rPr lang="en-US" sz="1600" dirty="0">
                          <a:effectLst/>
                        </a:rPr>
                        <a:t>the</a:t>
                      </a:r>
                      <a:r>
                        <a:rPr lang="en-US" sz="1600" spc="-25" dirty="0">
                          <a:effectLst/>
                        </a:rPr>
                        <a:t> </a:t>
                      </a:r>
                      <a:r>
                        <a:rPr lang="en-US" sz="1600" dirty="0">
                          <a:effectLst/>
                        </a:rPr>
                        <a:t>care recipient.</a:t>
                      </a:r>
                      <a:r>
                        <a:rPr lang="en-US" sz="1600" spc="-50" dirty="0">
                          <a:effectLst/>
                        </a:rPr>
                        <a:t> </a:t>
                      </a:r>
                      <a:r>
                        <a:rPr lang="en-US" sz="1600" dirty="0">
                          <a:effectLst/>
                        </a:rPr>
                        <a:t>Paid</a:t>
                      </a:r>
                      <a:r>
                        <a:rPr lang="en-US" sz="1600" spc="-15" dirty="0">
                          <a:effectLst/>
                        </a:rPr>
                        <a:t> </a:t>
                      </a:r>
                      <a:r>
                        <a:rPr lang="en-US" sz="1600" dirty="0">
                          <a:effectLst/>
                        </a:rPr>
                        <a:t>care</a:t>
                      </a:r>
                      <a:r>
                        <a:rPr lang="en-US" sz="1600" spc="-20" dirty="0">
                          <a:effectLst/>
                        </a:rPr>
                        <a:t> </a:t>
                      </a:r>
                      <a:r>
                        <a:rPr lang="en-US" sz="1600" dirty="0">
                          <a:effectLst/>
                        </a:rPr>
                        <a:t>providers</a:t>
                      </a:r>
                      <a:r>
                        <a:rPr lang="en-US" sz="1600" spc="-15" dirty="0">
                          <a:effectLst/>
                        </a:rPr>
                        <a:t> </a:t>
                      </a:r>
                      <a:r>
                        <a:rPr lang="en-US" sz="1600" dirty="0">
                          <a:effectLst/>
                        </a:rPr>
                        <a:t>and</a:t>
                      </a:r>
                      <a:r>
                        <a:rPr lang="en-US" sz="1600" spc="-20" dirty="0">
                          <a:effectLst/>
                        </a:rPr>
                        <a:t> </a:t>
                      </a:r>
                      <a:r>
                        <a:rPr lang="en-US" sz="1600" dirty="0">
                          <a:effectLst/>
                        </a:rPr>
                        <a:t>family</a:t>
                      </a:r>
                      <a:r>
                        <a:rPr lang="en-US" sz="1600" spc="-15" dirty="0">
                          <a:effectLst/>
                        </a:rPr>
                        <a:t> </a:t>
                      </a:r>
                      <a:r>
                        <a:rPr lang="en-US" sz="1600" dirty="0">
                          <a:effectLst/>
                        </a:rPr>
                        <a:t>caregivers</a:t>
                      </a:r>
                      <a:r>
                        <a:rPr lang="en-US" sz="1600" spc="-20" dirty="0">
                          <a:effectLst/>
                        </a:rPr>
                        <a:t> </a:t>
                      </a:r>
                      <a:r>
                        <a:rPr lang="en-US" sz="1600" dirty="0">
                          <a:effectLst/>
                        </a:rPr>
                        <a:t>assist</a:t>
                      </a:r>
                      <a:r>
                        <a:rPr lang="en-US" sz="1600" spc="-15" dirty="0">
                          <a:effectLst/>
                        </a:rPr>
                        <a:t> </a:t>
                      </a:r>
                      <a:r>
                        <a:rPr lang="en-US" sz="1600" dirty="0">
                          <a:effectLst/>
                        </a:rPr>
                        <a:t>with</a:t>
                      </a:r>
                      <a:r>
                        <a:rPr lang="en-US" sz="1600" spc="-15" dirty="0">
                          <a:effectLst/>
                        </a:rPr>
                        <a:t> </a:t>
                      </a:r>
                      <a:r>
                        <a:rPr lang="en-US" sz="1600" dirty="0">
                          <a:effectLst/>
                        </a:rPr>
                        <a:t>similar</a:t>
                      </a:r>
                      <a:r>
                        <a:rPr lang="en-US" sz="1600" spc="-20" dirty="0">
                          <a:effectLst/>
                        </a:rPr>
                        <a:t> </a:t>
                      </a:r>
                      <a:r>
                        <a:rPr lang="en-US" sz="1600" dirty="0">
                          <a:effectLst/>
                        </a:rPr>
                        <a:t>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63067579"/>
                  </a:ext>
                </a:extLst>
              </a:tr>
            </a:tbl>
          </a:graphicData>
        </a:graphic>
      </p:graphicFrame>
      <p:sp>
        <p:nvSpPr>
          <p:cNvPr id="2" name="TextBox 1"/>
          <p:cNvSpPr txBox="1"/>
          <p:nvPr/>
        </p:nvSpPr>
        <p:spPr>
          <a:xfrm>
            <a:off x="0" y="385011"/>
            <a:ext cx="12111789" cy="400110"/>
          </a:xfrm>
          <a:prstGeom prst="rect">
            <a:avLst/>
          </a:prstGeom>
          <a:noFill/>
        </p:spPr>
        <p:txBody>
          <a:bodyPr wrap="square" rtlCol="0">
            <a:spAutoFit/>
          </a:bodyPr>
          <a:lstStyle/>
          <a:p>
            <a:pPr algn="ctr"/>
            <a:r>
              <a:rPr lang="en-US" sz="2000" b="1" dirty="0"/>
              <a:t>Issues Related to the Conceptualization and Definition of Family Caregiving (Freedman &amp; Wolff, 2020) </a:t>
            </a:r>
          </a:p>
        </p:txBody>
      </p:sp>
    </p:spTree>
    <p:extLst>
      <p:ext uri="{BB962C8B-B14F-4D97-AF65-F5344CB8AC3E}">
        <p14:creationId xmlns:p14="http://schemas.microsoft.com/office/powerpoint/2010/main" val="418578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2992010"/>
              </p:ext>
            </p:extLst>
          </p:nvPr>
        </p:nvGraphicFramePr>
        <p:xfrm>
          <a:off x="649705" y="745959"/>
          <a:ext cx="11405937" cy="5999744"/>
        </p:xfrm>
        <a:graphic>
          <a:graphicData uri="http://schemas.openxmlformats.org/drawingml/2006/table">
            <a:tbl>
              <a:tblPr firstRow="1" firstCol="1" lastRow="1" lastCol="1" bandRow="1" bandCol="1">
                <a:tableStyleId>{5C22544A-7EE6-4342-B048-85BDC9FD1C3A}</a:tableStyleId>
              </a:tblPr>
              <a:tblGrid>
                <a:gridCol w="8777080">
                  <a:extLst>
                    <a:ext uri="{9D8B030D-6E8A-4147-A177-3AD203B41FA5}">
                      <a16:colId xmlns:a16="http://schemas.microsoft.com/office/drawing/2014/main" val="3159620594"/>
                    </a:ext>
                  </a:extLst>
                </a:gridCol>
                <a:gridCol w="2628857">
                  <a:extLst>
                    <a:ext uri="{9D8B030D-6E8A-4147-A177-3AD203B41FA5}">
                      <a16:colId xmlns:a16="http://schemas.microsoft.com/office/drawing/2014/main" val="1348647850"/>
                    </a:ext>
                  </a:extLst>
                </a:gridCol>
              </a:tblGrid>
              <a:tr h="749968">
                <a:tc>
                  <a:txBody>
                    <a:bodyPr/>
                    <a:lstStyle/>
                    <a:p>
                      <a:pPr marL="65405" marR="0">
                        <a:spcBef>
                          <a:spcPts val="330"/>
                        </a:spcBef>
                        <a:spcAft>
                          <a:spcPts val="0"/>
                        </a:spcAft>
                      </a:pPr>
                      <a:r>
                        <a:rPr lang="en-US" sz="1600" spc="-10" dirty="0">
                          <a:effectLst/>
                        </a:rPr>
                        <a:t>P</a:t>
                      </a:r>
                      <a:r>
                        <a:rPr lang="en-US" sz="1600" spc="-5" dirty="0">
                          <a:effectLst/>
                        </a:rPr>
                        <a:t>opulation</a:t>
                      </a:r>
                      <a:r>
                        <a:rPr lang="en-US" sz="1600" spc="175" dirty="0">
                          <a:effectLst/>
                        </a:rPr>
                        <a:t> </a:t>
                      </a:r>
                      <a:r>
                        <a:rPr lang="en-US" sz="1600" dirty="0">
                          <a:effectLst/>
                        </a:rPr>
                        <a:t>Segment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a:spcBef>
                          <a:spcPts val="330"/>
                        </a:spcBef>
                        <a:spcAft>
                          <a:spcPts val="0"/>
                        </a:spcAft>
                      </a:pPr>
                      <a:r>
                        <a:rPr lang="en-US" sz="1600">
                          <a:effectLst/>
                        </a:rPr>
                        <a:t>Caregiving</a:t>
                      </a:r>
                      <a:r>
                        <a:rPr lang="en-US" sz="1600" spc="145">
                          <a:effectLst/>
                        </a:rPr>
                        <a:t> </a:t>
                      </a:r>
                      <a:r>
                        <a:rPr lang="en-US" sz="1600">
                          <a:effectLst/>
                        </a:rPr>
                        <a:t>Needs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30508694"/>
                  </a:ext>
                </a:extLst>
              </a:tr>
              <a:tr h="749968">
                <a:tc>
                  <a:txBody>
                    <a:bodyPr/>
                    <a:lstStyle/>
                    <a:p>
                      <a:pPr marL="68580" marR="0">
                        <a:spcBef>
                          <a:spcPts val="210"/>
                        </a:spcBef>
                        <a:spcAft>
                          <a:spcPts val="0"/>
                        </a:spcAft>
                      </a:pPr>
                      <a:r>
                        <a:rPr lang="en-US" sz="1600" dirty="0">
                          <a:effectLst/>
                        </a:rPr>
                        <a:t>Healthy</a:t>
                      </a:r>
                      <a:r>
                        <a:rPr lang="en-US" sz="1600" spc="-35" dirty="0">
                          <a:effectLst/>
                        </a:rPr>
                        <a:t> </a:t>
                      </a:r>
                      <a:r>
                        <a:rPr lang="en-US" sz="1600" dirty="0">
                          <a:effectLst/>
                        </a:rPr>
                        <a:t>or</a:t>
                      </a:r>
                      <a:r>
                        <a:rPr lang="en-US" sz="1600" spc="-35" dirty="0">
                          <a:effectLst/>
                        </a:rPr>
                        <a:t> </a:t>
                      </a:r>
                      <a:r>
                        <a:rPr lang="en-US" sz="1600" dirty="0">
                          <a:effectLst/>
                        </a:rPr>
                        <a:t>managing</a:t>
                      </a:r>
                      <a:r>
                        <a:rPr lang="en-US" sz="1600" spc="-30" dirty="0">
                          <a:effectLst/>
                        </a:rPr>
                        <a:t> </a:t>
                      </a:r>
                      <a:r>
                        <a:rPr lang="en-US" sz="1600" dirty="0">
                          <a:effectLst/>
                        </a:rPr>
                        <a:t>chronic</a:t>
                      </a:r>
                      <a:r>
                        <a:rPr lang="en-US" sz="1600" spc="-35" dirty="0">
                          <a:effectLst/>
                        </a:rPr>
                        <a:t> </a:t>
                      </a:r>
                      <a:r>
                        <a:rPr lang="en-US" sz="1600" dirty="0">
                          <a:effectLst/>
                        </a:rPr>
                        <a:t>conditions</a:t>
                      </a:r>
                      <a:r>
                        <a:rPr lang="en-US" sz="1600" spc="-30" dirty="0">
                          <a:effectLst/>
                        </a:rPr>
                        <a:t> </a:t>
                      </a:r>
                      <a:r>
                        <a:rPr lang="en-US" sz="1600" dirty="0">
                          <a:effectLst/>
                        </a:rPr>
                        <a:t>with</a:t>
                      </a:r>
                      <a:r>
                        <a:rPr lang="en-US" sz="1600" spc="-35" dirty="0">
                          <a:effectLst/>
                        </a:rPr>
                        <a:t> </a:t>
                      </a:r>
                      <a:r>
                        <a:rPr lang="en-US" sz="1600" dirty="0">
                          <a:effectLst/>
                        </a:rPr>
                        <a:t>adequate</a:t>
                      </a:r>
                      <a:r>
                        <a:rPr lang="en-US" sz="1600" spc="-30" dirty="0">
                          <a:effectLst/>
                        </a:rPr>
                        <a:t> </a:t>
                      </a:r>
                      <a:r>
                        <a:rPr lang="en-US" sz="1600" dirty="0">
                          <a:effectLst/>
                        </a:rPr>
                        <a:t>function</a:t>
                      </a:r>
                      <a:r>
                        <a:rPr lang="en-US" sz="1600" spc="-35" dirty="0">
                          <a:effectLst/>
                        </a:rPr>
                        <a:t> </a:t>
                      </a:r>
                      <a:r>
                        <a:rPr lang="en-US" sz="1600" dirty="0">
                          <a:effectLst/>
                        </a:rPr>
                        <a:t>(e.g.,</a:t>
                      </a:r>
                      <a:r>
                        <a:rPr lang="en-US" sz="1600" spc="-65" dirty="0">
                          <a:effectLst/>
                        </a:rPr>
                        <a:t> </a:t>
                      </a:r>
                      <a:r>
                        <a:rPr lang="en-US" sz="1600" dirty="0">
                          <a:effectLst/>
                        </a:rPr>
                        <a:t>diabetes)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210"/>
                        </a:spcBef>
                        <a:spcAft>
                          <a:spcPts val="0"/>
                        </a:spcAft>
                      </a:pPr>
                      <a:r>
                        <a:rPr lang="en-US" sz="1600">
                          <a:effectLst/>
                        </a:rPr>
                        <a:t>None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44027894"/>
                  </a:ext>
                </a:extLst>
              </a:tr>
              <a:tr h="749968">
                <a:tc>
                  <a:txBody>
                    <a:bodyPr/>
                    <a:lstStyle/>
                    <a:p>
                      <a:pPr marL="68580" marR="0">
                        <a:spcBef>
                          <a:spcPts val="210"/>
                        </a:spcBef>
                        <a:spcAft>
                          <a:spcPts val="0"/>
                        </a:spcAft>
                      </a:pPr>
                      <a:r>
                        <a:rPr lang="en-US" sz="1600" dirty="0">
                          <a:effectLst/>
                        </a:rPr>
                        <a:t>Maternal</a:t>
                      </a:r>
                      <a:r>
                        <a:rPr lang="en-US" sz="1600" spc="-15" dirty="0">
                          <a:effectLst/>
                        </a:rPr>
                        <a:t> </a:t>
                      </a:r>
                      <a:r>
                        <a:rPr lang="en-US" sz="1600" dirty="0">
                          <a:effectLst/>
                        </a:rPr>
                        <a:t>and</a:t>
                      </a:r>
                      <a:r>
                        <a:rPr lang="en-US" sz="1600" spc="-15" dirty="0">
                          <a:effectLst/>
                        </a:rPr>
                        <a:t> </a:t>
                      </a:r>
                      <a:r>
                        <a:rPr lang="en-US" sz="1600" dirty="0">
                          <a:effectLst/>
                        </a:rPr>
                        <a:t>infant</a:t>
                      </a:r>
                      <a:r>
                        <a:rPr lang="en-US" sz="1600" spc="-15" dirty="0">
                          <a:effectLst/>
                        </a:rPr>
                        <a:t> </a:t>
                      </a:r>
                      <a:r>
                        <a:rPr lang="en-US" sz="1600" dirty="0">
                          <a:effectLst/>
                        </a:rPr>
                        <a:t>health</a:t>
                      </a:r>
                      <a:r>
                        <a:rPr lang="en-US" sz="1600" spc="-15" dirty="0">
                          <a:effectLst/>
                        </a:rPr>
                        <a:t> </a:t>
                      </a:r>
                      <a:r>
                        <a:rPr lang="en-US" sz="1600" dirty="0">
                          <a:effectLst/>
                        </a:rPr>
                        <a:t>(e.g.,</a:t>
                      </a:r>
                      <a:r>
                        <a:rPr lang="en-US" sz="1600" spc="-45" dirty="0">
                          <a:effectLst/>
                        </a:rPr>
                        <a:t> </a:t>
                      </a:r>
                      <a:r>
                        <a:rPr lang="en-US" sz="1600" dirty="0">
                          <a:effectLst/>
                        </a:rPr>
                        <a:t>following</a:t>
                      </a:r>
                      <a:r>
                        <a:rPr lang="en-US" sz="1600" spc="-15" dirty="0">
                          <a:effectLst/>
                        </a:rPr>
                        <a:t> </a:t>
                      </a:r>
                      <a:r>
                        <a:rPr lang="en-US" sz="1600" dirty="0">
                          <a:effectLst/>
                        </a:rPr>
                        <a:t>a</a:t>
                      </a:r>
                      <a:r>
                        <a:rPr lang="en-US" sz="1600" spc="-15" dirty="0">
                          <a:effectLst/>
                        </a:rPr>
                        <a:t> </a:t>
                      </a:r>
                      <a:r>
                        <a:rPr lang="en-US" sz="1600" dirty="0">
                          <a:effectLst/>
                        </a:rPr>
                        <a:t>healthy</a:t>
                      </a:r>
                      <a:r>
                        <a:rPr lang="en-US" sz="1600" spc="-15" dirty="0">
                          <a:effectLst/>
                        </a:rPr>
                        <a:t> </a:t>
                      </a:r>
                      <a:r>
                        <a:rPr lang="en-US" sz="1600" dirty="0">
                          <a:effectLst/>
                        </a:rPr>
                        <a:t>birth)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210"/>
                        </a:spcBef>
                        <a:spcAft>
                          <a:spcPts val="0"/>
                        </a:spcAft>
                      </a:pPr>
                      <a:r>
                        <a:rPr lang="en-US" sz="1600" dirty="0">
                          <a:effectLst/>
                        </a:rPr>
                        <a:t>Short</a:t>
                      </a:r>
                      <a:r>
                        <a:rPr lang="en-US" sz="1600" spc="-15" dirty="0">
                          <a:effectLst/>
                        </a:rPr>
                        <a:t> </a:t>
                      </a:r>
                      <a:r>
                        <a:rPr lang="en-US" sz="1600" dirty="0">
                          <a:effectLst/>
                        </a:rPr>
                        <a: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7695271"/>
                  </a:ext>
                </a:extLst>
              </a:tr>
              <a:tr h="749968">
                <a:tc>
                  <a:txBody>
                    <a:bodyPr/>
                    <a:lstStyle/>
                    <a:p>
                      <a:pPr marL="68580" marR="0">
                        <a:spcBef>
                          <a:spcPts val="210"/>
                        </a:spcBef>
                        <a:spcAft>
                          <a:spcPts val="0"/>
                        </a:spcAft>
                      </a:pPr>
                      <a:r>
                        <a:rPr lang="en-US" sz="1600" spc="-10" dirty="0">
                          <a:effectLst/>
                        </a:rPr>
                        <a:t>Acute,</a:t>
                      </a:r>
                      <a:r>
                        <a:rPr lang="en-US" sz="1600" spc="-60" dirty="0">
                          <a:effectLst/>
                        </a:rPr>
                        <a:t> </a:t>
                      </a:r>
                      <a:r>
                        <a:rPr lang="en-US" sz="1600" spc="-10" dirty="0">
                          <a:effectLst/>
                        </a:rPr>
                        <a:t>treatable</a:t>
                      </a:r>
                      <a:r>
                        <a:rPr lang="en-US" sz="1600" spc="-20" dirty="0">
                          <a:effectLst/>
                        </a:rPr>
                        <a:t> </a:t>
                      </a:r>
                      <a:r>
                        <a:rPr lang="en-US" sz="1600" spc="-10" dirty="0">
                          <a:effectLst/>
                        </a:rPr>
                        <a:t>conditions</a:t>
                      </a:r>
                      <a:r>
                        <a:rPr lang="en-US" sz="1600" spc="-25" dirty="0">
                          <a:effectLst/>
                        </a:rPr>
                        <a:t> </a:t>
                      </a:r>
                      <a:r>
                        <a:rPr lang="en-US" sz="1600" spc="-10" dirty="0">
                          <a:effectLst/>
                        </a:rPr>
                        <a:t>with</a:t>
                      </a:r>
                      <a:r>
                        <a:rPr lang="en-US" sz="1600" spc="-25" dirty="0">
                          <a:effectLst/>
                        </a:rPr>
                        <a:t> </a:t>
                      </a:r>
                      <a:r>
                        <a:rPr lang="en-US" sz="1600" spc="-10" dirty="0">
                          <a:effectLst/>
                        </a:rPr>
                        <a:t>short-term</a:t>
                      </a:r>
                      <a:r>
                        <a:rPr lang="en-US" sz="1600" spc="-20" dirty="0">
                          <a:effectLst/>
                        </a:rPr>
                        <a:t> </a:t>
                      </a:r>
                      <a:r>
                        <a:rPr lang="en-US" sz="1600" spc="-15" dirty="0">
                          <a:effectLst/>
                        </a:rPr>
                        <a:t>recovery</a:t>
                      </a:r>
                      <a:r>
                        <a:rPr lang="en-US" sz="1600" spc="-25" dirty="0">
                          <a:effectLst/>
                        </a:rPr>
                        <a:t> </a:t>
                      </a:r>
                      <a:r>
                        <a:rPr lang="en-US" sz="1600" spc="-10" dirty="0">
                          <a:effectLst/>
                        </a:rPr>
                        <a:t>(e.g.,</a:t>
                      </a:r>
                      <a:r>
                        <a:rPr lang="en-US" sz="1600" spc="-55" dirty="0">
                          <a:effectLst/>
                        </a:rPr>
                        <a:t> </a:t>
                      </a:r>
                      <a:r>
                        <a:rPr lang="en-US" sz="1600" spc="-10" dirty="0">
                          <a:effectLst/>
                        </a:rPr>
                        <a:t>broken</a:t>
                      </a:r>
                      <a:r>
                        <a:rPr lang="en-US" sz="1600" spc="-25" dirty="0">
                          <a:effectLst/>
                        </a:rPr>
                        <a:t> </a:t>
                      </a:r>
                      <a:r>
                        <a:rPr lang="en-US" sz="1600" spc="-15" dirty="0">
                          <a:effectLst/>
                        </a:rPr>
                        <a:t>bone</a:t>
                      </a:r>
                      <a:r>
                        <a:rPr lang="en-US" sz="1600" spc="-25" dirty="0">
                          <a:effectLst/>
                        </a:rPr>
                        <a:t> </a:t>
                      </a:r>
                      <a:r>
                        <a:rPr lang="en-US" sz="1600" spc="-5" dirty="0">
                          <a:effectLst/>
                        </a:rPr>
                        <a:t>or</a:t>
                      </a:r>
                      <a:r>
                        <a:rPr lang="en-US" sz="1600" spc="-20" dirty="0">
                          <a:effectLst/>
                        </a:rPr>
                        <a:t> </a:t>
                      </a:r>
                      <a:r>
                        <a:rPr lang="en-US" sz="1600" spc="-10" dirty="0">
                          <a:effectLst/>
                        </a:rPr>
                        <a:t>planned</a:t>
                      </a:r>
                      <a:r>
                        <a:rPr lang="en-US" sz="1600" spc="-25" dirty="0">
                          <a:effectLst/>
                        </a:rPr>
                        <a:t> </a:t>
                      </a:r>
                      <a:r>
                        <a:rPr lang="en-US" sz="1600" spc="-10" dirty="0">
                          <a:effectLst/>
                        </a:rPr>
                        <a:t>joint</a:t>
                      </a:r>
                      <a:r>
                        <a:rPr lang="en-US" sz="1600" spc="-25" dirty="0">
                          <a:effectLst/>
                        </a:rPr>
                        <a:t> </a:t>
                      </a:r>
                      <a:r>
                        <a:rPr lang="en-US" sz="1600" spc="-10" dirty="0">
                          <a:effectLst/>
                        </a:rPr>
                        <a:t>replacement)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210"/>
                        </a:spcBef>
                        <a:spcAft>
                          <a:spcPts val="0"/>
                        </a:spcAft>
                      </a:pPr>
                      <a:r>
                        <a:rPr lang="en-US" sz="1600" dirty="0">
                          <a:effectLst/>
                        </a:rPr>
                        <a:t>Short</a:t>
                      </a:r>
                      <a:r>
                        <a:rPr lang="en-US" sz="1600" spc="-15" dirty="0">
                          <a:effectLst/>
                        </a:rPr>
                        <a:t> </a:t>
                      </a:r>
                      <a:r>
                        <a:rPr lang="en-US" sz="1600" dirty="0">
                          <a:effectLst/>
                        </a:rPr>
                        <a: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46930984"/>
                  </a:ext>
                </a:extLst>
              </a:tr>
              <a:tr h="749968">
                <a:tc>
                  <a:txBody>
                    <a:bodyPr/>
                    <a:lstStyle/>
                    <a:p>
                      <a:pPr marL="68580" marR="0">
                        <a:spcBef>
                          <a:spcPts val="210"/>
                        </a:spcBef>
                        <a:spcAft>
                          <a:spcPts val="0"/>
                        </a:spcAft>
                      </a:pPr>
                      <a:r>
                        <a:rPr lang="en-US" sz="1600">
                          <a:effectLst/>
                        </a:rPr>
                        <a:t>Stable,</a:t>
                      </a:r>
                      <a:r>
                        <a:rPr lang="en-US" sz="1600" spc="-40">
                          <a:effectLst/>
                        </a:rPr>
                        <a:t> </a:t>
                      </a:r>
                      <a:r>
                        <a:rPr lang="en-US" sz="1600">
                          <a:effectLst/>
                        </a:rPr>
                        <a:t>significant</a:t>
                      </a:r>
                      <a:r>
                        <a:rPr lang="en-US" sz="1600" spc="-10">
                          <a:effectLst/>
                        </a:rPr>
                        <a:t> </a:t>
                      </a:r>
                      <a:r>
                        <a:rPr lang="en-US" sz="1600">
                          <a:effectLst/>
                        </a:rPr>
                        <a:t>disability</a:t>
                      </a:r>
                      <a:r>
                        <a:rPr lang="en-US" sz="1600" spc="-5">
                          <a:effectLst/>
                        </a:rPr>
                        <a:t> </a:t>
                      </a:r>
                      <a:r>
                        <a:rPr lang="en-US" sz="1600">
                          <a:effectLst/>
                        </a:rPr>
                        <a:t>(e.g.,</a:t>
                      </a:r>
                      <a:r>
                        <a:rPr lang="en-US" sz="1600" spc="-45">
                          <a:effectLst/>
                        </a:rPr>
                        <a:t> </a:t>
                      </a:r>
                      <a:r>
                        <a:rPr lang="en-US" sz="1600">
                          <a:effectLst/>
                        </a:rPr>
                        <a:t>traumatic</a:t>
                      </a:r>
                      <a:r>
                        <a:rPr lang="en-US" sz="1600" spc="-10">
                          <a:effectLst/>
                        </a:rPr>
                        <a:t> </a:t>
                      </a:r>
                      <a:r>
                        <a:rPr lang="en-US" sz="1600">
                          <a:effectLst/>
                        </a:rPr>
                        <a:t>brain</a:t>
                      </a:r>
                      <a:r>
                        <a:rPr lang="en-US" sz="1600" spc="-5">
                          <a:effectLst/>
                        </a:rPr>
                        <a:t> </a:t>
                      </a:r>
                      <a:r>
                        <a:rPr lang="en-US" sz="1600">
                          <a:effectLst/>
                        </a:rPr>
                        <a:t>injury</a:t>
                      </a:r>
                      <a:r>
                        <a:rPr lang="en-US" sz="1600" spc="-10">
                          <a:effectLst/>
                        </a:rPr>
                        <a:t> </a:t>
                      </a:r>
                      <a:r>
                        <a:rPr lang="en-US" sz="1600">
                          <a:effectLst/>
                        </a:rPr>
                        <a:t>or</a:t>
                      </a:r>
                      <a:r>
                        <a:rPr lang="en-US" sz="1600" spc="-5">
                          <a:effectLst/>
                        </a:rPr>
                        <a:t> </a:t>
                      </a:r>
                      <a:r>
                        <a:rPr lang="en-US" sz="1600">
                          <a:effectLst/>
                        </a:rPr>
                        <a:t>spinal</a:t>
                      </a:r>
                      <a:r>
                        <a:rPr lang="en-US" sz="1600" spc="-10">
                          <a:effectLst/>
                        </a:rPr>
                        <a:t> </a:t>
                      </a:r>
                      <a:r>
                        <a:rPr lang="en-US" sz="1600">
                          <a:effectLst/>
                        </a:rPr>
                        <a:t>cord</a:t>
                      </a:r>
                      <a:r>
                        <a:rPr lang="en-US" sz="1600" spc="-10">
                          <a:effectLst/>
                        </a:rPr>
                        <a:t> </a:t>
                      </a:r>
                      <a:r>
                        <a:rPr lang="en-US" sz="1600">
                          <a:effectLst/>
                        </a:rPr>
                        <a:t>injury)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210"/>
                        </a:spcBef>
                        <a:spcAft>
                          <a:spcPts val="0"/>
                        </a:spcAft>
                      </a:pPr>
                      <a:r>
                        <a:rPr lang="en-US" sz="1600" dirty="0">
                          <a:effectLst/>
                        </a:rPr>
                        <a:t>Long</a:t>
                      </a:r>
                      <a:r>
                        <a:rPr lang="en-US" sz="1600" spc="-10" dirty="0">
                          <a:effectLst/>
                        </a:rPr>
                        <a:t> </a:t>
                      </a:r>
                      <a:r>
                        <a:rPr lang="en-US" sz="1600" dirty="0">
                          <a:effectLst/>
                        </a:rPr>
                        <a: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42542088"/>
                  </a:ext>
                </a:extLst>
              </a:tr>
              <a:tr h="749968">
                <a:tc>
                  <a:txBody>
                    <a:bodyPr/>
                    <a:lstStyle/>
                    <a:p>
                      <a:pPr marL="68580" marR="0">
                        <a:spcBef>
                          <a:spcPts val="210"/>
                        </a:spcBef>
                        <a:spcAft>
                          <a:spcPts val="0"/>
                        </a:spcAft>
                      </a:pPr>
                      <a:r>
                        <a:rPr lang="en-US" sz="1600">
                          <a:effectLst/>
                        </a:rPr>
                        <a:t>Intermittent</a:t>
                      </a:r>
                      <a:r>
                        <a:rPr lang="en-US" sz="1600" spc="-30">
                          <a:effectLst/>
                        </a:rPr>
                        <a:t> </a:t>
                      </a:r>
                      <a:r>
                        <a:rPr lang="en-US" sz="1600">
                          <a:effectLst/>
                        </a:rPr>
                        <a:t>conditions</a:t>
                      </a:r>
                      <a:r>
                        <a:rPr lang="en-US" sz="1600" spc="-30">
                          <a:effectLst/>
                        </a:rPr>
                        <a:t> </a:t>
                      </a:r>
                      <a:r>
                        <a:rPr lang="en-US" sz="1600">
                          <a:effectLst/>
                        </a:rPr>
                        <a:t>(e.g.,</a:t>
                      </a:r>
                      <a:r>
                        <a:rPr lang="en-US" sz="1600" spc="-60">
                          <a:effectLst/>
                        </a:rPr>
                        <a:t> </a:t>
                      </a:r>
                      <a:r>
                        <a:rPr lang="en-US" sz="1600">
                          <a:effectLst/>
                        </a:rPr>
                        <a:t>heart</a:t>
                      </a:r>
                      <a:r>
                        <a:rPr lang="en-US" sz="1600" spc="-30">
                          <a:effectLst/>
                        </a:rPr>
                        <a:t> </a:t>
                      </a:r>
                      <a:r>
                        <a:rPr lang="en-US" sz="1600">
                          <a:effectLst/>
                        </a:rPr>
                        <a:t>failure</a:t>
                      </a:r>
                      <a:r>
                        <a:rPr lang="en-US" sz="1600" spc="-25">
                          <a:effectLst/>
                        </a:rPr>
                        <a:t> </a:t>
                      </a:r>
                      <a:r>
                        <a:rPr lang="en-US" sz="1600">
                          <a:effectLst/>
                        </a:rPr>
                        <a:t>or</a:t>
                      </a:r>
                      <a:r>
                        <a:rPr lang="en-US" sz="1600" spc="-30">
                          <a:effectLst/>
                        </a:rPr>
                        <a:t> </a:t>
                      </a:r>
                      <a:r>
                        <a:rPr lang="en-US" sz="1600">
                          <a:effectLst/>
                        </a:rPr>
                        <a:t>depression)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210"/>
                        </a:spcBef>
                        <a:spcAft>
                          <a:spcPts val="0"/>
                        </a:spcAft>
                      </a:pPr>
                      <a:r>
                        <a:rPr lang="en-US" sz="1600" dirty="0">
                          <a:effectLst/>
                        </a:rPr>
                        <a:t>Episodic</a:t>
                      </a:r>
                      <a:r>
                        <a:rPr lang="en-US" sz="1600" spc="-110" dirty="0">
                          <a:effectLst/>
                        </a:rPr>
                        <a:t> </a:t>
                      </a:r>
                      <a:r>
                        <a:rPr lang="en-US" sz="1600" dirty="0">
                          <a:effectLst/>
                        </a:rPr>
                        <a:t>over</a:t>
                      </a:r>
                      <a:r>
                        <a:rPr lang="en-US" sz="1600" spc="-105" dirty="0">
                          <a:effectLst/>
                        </a:rPr>
                        <a:t> </a:t>
                      </a:r>
                      <a:r>
                        <a:rPr lang="en-US" sz="1600" dirty="0">
                          <a:effectLst/>
                        </a:rPr>
                        <a:t>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50664738"/>
                  </a:ext>
                </a:extLst>
              </a:tr>
              <a:tr h="749968">
                <a:tc>
                  <a:txBody>
                    <a:bodyPr/>
                    <a:lstStyle/>
                    <a:p>
                      <a:pPr marL="68580" marR="0">
                        <a:spcBef>
                          <a:spcPts val="210"/>
                        </a:spcBef>
                        <a:spcAft>
                          <a:spcPts val="0"/>
                        </a:spcAft>
                      </a:pPr>
                      <a:r>
                        <a:rPr lang="en-US" sz="1600" dirty="0">
                          <a:effectLst/>
                        </a:rPr>
                        <a:t>Short</a:t>
                      </a:r>
                      <a:r>
                        <a:rPr lang="en-US" sz="1600" spc="-25" dirty="0">
                          <a:effectLst/>
                        </a:rPr>
                        <a:t> </a:t>
                      </a:r>
                      <a:r>
                        <a:rPr lang="en-US" sz="1600" dirty="0">
                          <a:effectLst/>
                        </a:rPr>
                        <a:t>period</a:t>
                      </a:r>
                      <a:r>
                        <a:rPr lang="en-US" sz="1600" spc="-25" dirty="0">
                          <a:effectLst/>
                        </a:rPr>
                        <a:t> </a:t>
                      </a:r>
                      <a:r>
                        <a:rPr lang="en-US" sz="1600" dirty="0">
                          <a:effectLst/>
                        </a:rPr>
                        <a:t>of</a:t>
                      </a:r>
                      <a:r>
                        <a:rPr lang="en-US" sz="1600" spc="-25" dirty="0">
                          <a:effectLst/>
                        </a:rPr>
                        <a:t> </a:t>
                      </a:r>
                      <a:r>
                        <a:rPr lang="en-US" sz="1600" dirty="0">
                          <a:effectLst/>
                        </a:rPr>
                        <a:t>decline</a:t>
                      </a:r>
                      <a:r>
                        <a:rPr lang="en-US" sz="1600" spc="-25" dirty="0">
                          <a:effectLst/>
                        </a:rPr>
                        <a:t> </a:t>
                      </a:r>
                      <a:r>
                        <a:rPr lang="en-US" sz="1600" dirty="0">
                          <a:effectLst/>
                        </a:rPr>
                        <a:t>near</a:t>
                      </a:r>
                      <a:r>
                        <a:rPr lang="en-US" sz="1600" spc="-20" dirty="0">
                          <a:effectLst/>
                        </a:rPr>
                        <a:t> </a:t>
                      </a:r>
                      <a:r>
                        <a:rPr lang="en-US" sz="1600" dirty="0">
                          <a:effectLst/>
                        </a:rPr>
                        <a:t>death</a:t>
                      </a:r>
                      <a:r>
                        <a:rPr lang="en-US" sz="1600" spc="-25" dirty="0">
                          <a:effectLst/>
                        </a:rPr>
                        <a:t> </a:t>
                      </a:r>
                      <a:r>
                        <a:rPr lang="en-US" sz="1600" dirty="0">
                          <a:effectLst/>
                        </a:rPr>
                        <a:t>(e.g.,</a:t>
                      </a:r>
                      <a:r>
                        <a:rPr lang="en-US" sz="1600" spc="-60" dirty="0">
                          <a:effectLst/>
                        </a:rPr>
                        <a:t> late stage</a:t>
                      </a:r>
                      <a:r>
                        <a:rPr lang="en-US" sz="1600" spc="-60" baseline="0" dirty="0">
                          <a:effectLst/>
                        </a:rPr>
                        <a:t> </a:t>
                      </a:r>
                      <a:r>
                        <a:rPr lang="en-US" sz="1600" dirty="0">
                          <a:effectLst/>
                        </a:rPr>
                        <a:t>cancer)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210"/>
                        </a:spcBef>
                        <a:spcAft>
                          <a:spcPts val="0"/>
                        </a:spcAft>
                      </a:pPr>
                      <a:r>
                        <a:rPr lang="en-US" sz="1600" dirty="0">
                          <a:effectLst/>
                        </a:rPr>
                        <a:t>Short</a:t>
                      </a:r>
                      <a:r>
                        <a:rPr lang="en-US" sz="1600" spc="-40" dirty="0">
                          <a:effectLst/>
                        </a:rPr>
                        <a:t> </a:t>
                      </a:r>
                      <a:r>
                        <a:rPr lang="en-US" sz="1600" dirty="0">
                          <a:effectLst/>
                        </a:rPr>
                        <a:t>term</a:t>
                      </a:r>
                      <a:r>
                        <a:rPr lang="en-US" sz="1600" spc="-40" dirty="0">
                          <a:effectLst/>
                        </a:rPr>
                        <a:t> </a:t>
                      </a:r>
                      <a:r>
                        <a:rPr lang="en-US" sz="1600" dirty="0">
                          <a:effectLst/>
                        </a:rPr>
                        <a:t>and</a:t>
                      </a:r>
                      <a:r>
                        <a:rPr lang="en-US" sz="1600" spc="-40" dirty="0">
                          <a:effectLst/>
                        </a:rPr>
                        <a:t> </a:t>
                      </a:r>
                      <a:r>
                        <a:rPr lang="en-US" sz="1600" dirty="0">
                          <a:effectLst/>
                        </a:rPr>
                        <a:t>progressive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02276537"/>
                  </a:ext>
                </a:extLst>
              </a:tr>
              <a:tr h="749968">
                <a:tc>
                  <a:txBody>
                    <a:bodyPr/>
                    <a:lstStyle/>
                    <a:p>
                      <a:pPr marL="68580" marR="0">
                        <a:spcBef>
                          <a:spcPts val="195"/>
                        </a:spcBef>
                        <a:spcAft>
                          <a:spcPts val="0"/>
                        </a:spcAft>
                      </a:pPr>
                      <a:r>
                        <a:rPr lang="en-US" sz="1600" dirty="0">
                          <a:effectLst/>
                        </a:rPr>
                        <a:t>Long</a:t>
                      </a:r>
                      <a:r>
                        <a:rPr lang="en-US" sz="1600" spc="-20" dirty="0">
                          <a:effectLst/>
                        </a:rPr>
                        <a:t> </a:t>
                      </a:r>
                      <a:r>
                        <a:rPr lang="en-US" sz="1600" dirty="0">
                          <a:effectLst/>
                        </a:rPr>
                        <a:t>dwindling</a:t>
                      </a:r>
                      <a:r>
                        <a:rPr lang="en-US" sz="1600" spc="-20" dirty="0">
                          <a:effectLst/>
                        </a:rPr>
                        <a:t> </a:t>
                      </a:r>
                      <a:r>
                        <a:rPr lang="en-US" sz="1600" dirty="0">
                          <a:effectLst/>
                        </a:rPr>
                        <a:t>(e.g.,</a:t>
                      </a:r>
                      <a:r>
                        <a:rPr lang="en-US" sz="1600" spc="-50" dirty="0">
                          <a:effectLst/>
                        </a:rPr>
                        <a:t> </a:t>
                      </a:r>
                      <a:r>
                        <a:rPr lang="en-US" sz="1600" dirty="0">
                          <a:effectLst/>
                        </a:rPr>
                        <a:t>frailty</a:t>
                      </a:r>
                      <a:r>
                        <a:rPr lang="en-US" sz="1600" spc="-20" dirty="0">
                          <a:effectLst/>
                        </a:rPr>
                        <a:t> </a:t>
                      </a:r>
                      <a:r>
                        <a:rPr lang="en-US" sz="1600" dirty="0">
                          <a:effectLst/>
                        </a:rPr>
                        <a:t>or</a:t>
                      </a:r>
                      <a:r>
                        <a:rPr lang="en-US" sz="1600" spc="-20" dirty="0">
                          <a:effectLst/>
                        </a:rPr>
                        <a:t> </a:t>
                      </a:r>
                      <a:r>
                        <a:rPr lang="en-US" sz="1600" dirty="0">
                          <a:effectLst/>
                        </a:rPr>
                        <a:t>dementia)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spcBef>
                          <a:spcPts val="195"/>
                        </a:spcBef>
                        <a:spcAft>
                          <a:spcPts val="0"/>
                        </a:spcAft>
                      </a:pPr>
                      <a:r>
                        <a:rPr lang="en-US" sz="1600" dirty="0">
                          <a:effectLst/>
                        </a:rPr>
                        <a:t>Long</a:t>
                      </a:r>
                      <a:r>
                        <a:rPr lang="en-US" sz="1600" spc="-40" dirty="0">
                          <a:effectLst/>
                        </a:rPr>
                        <a:t> </a:t>
                      </a:r>
                      <a:r>
                        <a:rPr lang="en-US" sz="1600" dirty="0">
                          <a:effectLst/>
                        </a:rPr>
                        <a:t>term</a:t>
                      </a:r>
                      <a:r>
                        <a:rPr lang="en-US" sz="1600" spc="-40" dirty="0">
                          <a:effectLst/>
                        </a:rPr>
                        <a:t> </a:t>
                      </a:r>
                      <a:r>
                        <a:rPr lang="en-US" sz="1600" dirty="0">
                          <a:effectLst/>
                        </a:rPr>
                        <a:t>and</a:t>
                      </a:r>
                      <a:r>
                        <a:rPr lang="en-US" sz="1600" spc="-35" dirty="0">
                          <a:effectLst/>
                        </a:rPr>
                        <a:t> </a:t>
                      </a:r>
                      <a:r>
                        <a:rPr lang="en-US" sz="1600" dirty="0">
                          <a:effectLst/>
                        </a:rPr>
                        <a:t>progressive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4589083"/>
                  </a:ext>
                </a:extLst>
              </a:tr>
            </a:tbl>
          </a:graphicData>
        </a:graphic>
      </p:graphicFrame>
      <p:sp>
        <p:nvSpPr>
          <p:cNvPr id="3" name="TextBox 2"/>
          <p:cNvSpPr txBox="1"/>
          <p:nvPr/>
        </p:nvSpPr>
        <p:spPr>
          <a:xfrm>
            <a:off x="545432" y="336884"/>
            <a:ext cx="11510210" cy="400110"/>
          </a:xfrm>
          <a:prstGeom prst="rect">
            <a:avLst/>
          </a:prstGeom>
          <a:noFill/>
        </p:spPr>
        <p:txBody>
          <a:bodyPr wrap="square" rtlCol="0">
            <a:spAutoFit/>
          </a:bodyPr>
          <a:lstStyle/>
          <a:p>
            <a:pPr algn="ctr"/>
            <a:r>
              <a:rPr lang="en-US" sz="2000" b="1" dirty="0"/>
              <a:t>Schematic of Caregiving Needs by Illustrative Population Segments (Freedman &amp; Wolff, 2020)</a:t>
            </a:r>
          </a:p>
        </p:txBody>
      </p:sp>
    </p:spTree>
    <p:extLst>
      <p:ext uri="{BB962C8B-B14F-4D97-AF65-F5344CB8AC3E}">
        <p14:creationId xmlns:p14="http://schemas.microsoft.com/office/powerpoint/2010/main" val="52940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55558" y="640563"/>
            <a:ext cx="10146631" cy="6102720"/>
          </a:xfrm>
          <a:prstGeom prst="rect">
            <a:avLst/>
          </a:prstGeom>
        </p:spPr>
      </p:pic>
      <p:sp>
        <p:nvSpPr>
          <p:cNvPr id="2" name="TextBox 1"/>
          <p:cNvSpPr txBox="1"/>
          <p:nvPr/>
        </p:nvSpPr>
        <p:spPr>
          <a:xfrm>
            <a:off x="1074822" y="128337"/>
            <a:ext cx="10531642" cy="400110"/>
          </a:xfrm>
          <a:prstGeom prst="rect">
            <a:avLst/>
          </a:prstGeom>
          <a:noFill/>
        </p:spPr>
        <p:txBody>
          <a:bodyPr wrap="square" rtlCol="0">
            <a:spAutoFit/>
          </a:bodyPr>
          <a:lstStyle/>
          <a:p>
            <a:pPr algn="ctr"/>
            <a:r>
              <a:rPr lang="en-US" sz="2000" b="1" dirty="0"/>
              <a:t>Common Roles and Functions of Family Caregivers (Freedman &amp; Wolff, 2020)</a:t>
            </a:r>
          </a:p>
        </p:txBody>
      </p:sp>
    </p:spTree>
    <p:extLst>
      <p:ext uri="{BB962C8B-B14F-4D97-AF65-F5344CB8AC3E}">
        <p14:creationId xmlns:p14="http://schemas.microsoft.com/office/powerpoint/2010/main" val="4198692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6560</Words>
  <Application>Microsoft Macintosh PowerPoint</Application>
  <PresentationFormat>Widescreen</PresentationFormat>
  <Paragraphs>1664</Paragraphs>
  <Slides>45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Arial Black</vt:lpstr>
      <vt:lpstr>Calibri</vt:lpstr>
      <vt:lpstr>Calibri (Body)</vt:lpstr>
      <vt:lpstr>Calibri Light</vt:lpstr>
      <vt:lpstr>Office Theme</vt:lpstr>
      <vt:lpstr>1_Office Theme</vt:lpstr>
      <vt:lpstr>   Analyzing national datasets to inform policy and interventions regarding family support for persons with disability (PWD)   </vt:lpstr>
      <vt:lpstr>Talk Outline</vt:lpstr>
      <vt:lpstr>Broad Project Research Questions / Aims </vt:lpstr>
      <vt:lpstr>Broad Research Questions / Aims </vt:lpstr>
      <vt:lpstr>Overall Goal and Data Sources</vt:lpstr>
      <vt:lpstr>Issues in the definition and measurement of family caregiving across the lifespan </vt:lpstr>
      <vt:lpstr>PowerPoint Presentation</vt:lpstr>
      <vt:lpstr>PowerPoint Presentation</vt:lpstr>
      <vt:lpstr>PowerPoint Presentation</vt:lpstr>
      <vt:lpstr>PowerPoint Presentation</vt:lpstr>
      <vt:lpstr>Behavioral Risk Factor Surveillance System (BRFSS):</vt:lpstr>
      <vt:lpstr>Behavioral Risk Factor Surveillance System (BRFSS) Overview</vt:lpstr>
      <vt:lpstr>BRFSS overview</vt:lpstr>
      <vt:lpstr>BRFSS Overview</vt:lpstr>
      <vt:lpstr>BRFSS overview</vt:lpstr>
      <vt:lpstr>PowerPoint Presentation</vt:lpstr>
      <vt:lpstr>PowerPoint Presentation</vt:lpstr>
      <vt:lpstr>BRFSS Key findings</vt:lpstr>
      <vt:lpstr>BRFSS key findings</vt:lpstr>
      <vt:lpstr>PowerPoint Presentation</vt:lpstr>
      <vt:lpstr>BRFSS Key findings</vt:lpstr>
      <vt:lpstr>PowerPoint Presentation</vt:lpstr>
      <vt:lpstr>BRFSS Key findings</vt:lpstr>
      <vt:lpstr>National Health &amp; Aging Trends Study (NHATS) / National Study of Caregiving (NSOC)</vt:lpstr>
      <vt:lpstr>National Health &amp; Aging Trends Study (NHATS) Overview</vt:lpstr>
      <vt:lpstr>NHATS Overview</vt:lpstr>
      <vt:lpstr>NHATS Overview</vt:lpstr>
      <vt:lpstr>National Study of Caregiving (NSOC) Overview</vt:lpstr>
      <vt:lpstr>NSOC Overview</vt:lpstr>
      <vt:lpstr>NSOC Overview</vt:lpstr>
      <vt:lpstr>NHATS / NSOC Key findings</vt:lpstr>
      <vt:lpstr>PowerPoint Presentation</vt:lpstr>
      <vt:lpstr>NHATS / NSOC Key findings</vt:lpstr>
      <vt:lpstr>PowerPoint Presentation</vt:lpstr>
      <vt:lpstr>NHATS / NSOC Key findings</vt:lpstr>
      <vt:lpstr>PowerPoint Presentation</vt:lpstr>
      <vt:lpstr>NHATS / NSOC Key findings</vt:lpstr>
      <vt:lpstr>PowerPoint Presentation</vt:lpstr>
      <vt:lpstr>NHATS / NSOC Key findings</vt:lpstr>
      <vt:lpstr>PowerPoint Presentation</vt:lpstr>
      <vt:lpstr>NHATS / NSOC Key findings</vt:lpstr>
      <vt:lpstr>PowerPoint Presentation</vt:lpstr>
      <vt:lpstr>Conclusions</vt:lpstr>
      <vt:lpstr>Potential Policy and Intervention Implications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Beach, Scott Richard</dc:creator>
  <cp:lastModifiedBy>Tomko, Heather E</cp:lastModifiedBy>
  <cp:revision>131</cp:revision>
  <dcterms:created xsi:type="dcterms:W3CDTF">2022-01-22T18:45:54Z</dcterms:created>
  <dcterms:modified xsi:type="dcterms:W3CDTF">2022-02-07T17:31:21Z</dcterms:modified>
</cp:coreProperties>
</file>